
<file path=[Content_Types].xml><?xml version="1.0" encoding="utf-8"?>
<Types xmlns="http://schemas.openxmlformats.org/package/2006/content-types">
  <Default Extension="bin" ContentType="application/vnd.openxmlformats-officedocument.oleObject"/>
  <Default Extension="glb" ContentType="model/gltf.binary"/>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1.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2.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3.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6.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7.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 id="2147483696" r:id="rId3"/>
    <p:sldMasterId id="2147483707" r:id="rId4"/>
    <p:sldMasterId id="2147483718" r:id="rId5"/>
    <p:sldMasterId id="2147483729" r:id="rId6"/>
    <p:sldMasterId id="2147483740" r:id="rId7"/>
    <p:sldMasterId id="2147483751" r:id="rId8"/>
    <p:sldMasterId id="2147483762" r:id="rId9"/>
    <p:sldMasterId id="2147483773" r:id="rId10"/>
    <p:sldMasterId id="2147483784" r:id="rId11"/>
    <p:sldMasterId id="2147483795" r:id="rId12"/>
    <p:sldMasterId id="2147483806" r:id="rId13"/>
    <p:sldMasterId id="2147483817" r:id="rId14"/>
    <p:sldMasterId id="2147483828" r:id="rId15"/>
    <p:sldMasterId id="2147483839" r:id="rId16"/>
    <p:sldMasterId id="2147483850" r:id="rId17"/>
    <p:sldMasterId id="2147483861" r:id="rId18"/>
  </p:sldMasterIdLst>
  <p:notesMasterIdLst>
    <p:notesMasterId r:id="rId49"/>
  </p:notesMasterIdLst>
  <p:handoutMasterIdLst>
    <p:handoutMasterId r:id="rId50"/>
  </p:handoutMasterIdLst>
  <p:sldIdLst>
    <p:sldId id="315" r:id="rId19"/>
    <p:sldId id="316" r:id="rId20"/>
    <p:sldId id="424" r:id="rId21"/>
    <p:sldId id="425" r:id="rId22"/>
    <p:sldId id="426" r:id="rId23"/>
    <p:sldId id="449" r:id="rId24"/>
    <p:sldId id="427" r:id="rId25"/>
    <p:sldId id="428" r:id="rId26"/>
    <p:sldId id="429" r:id="rId27"/>
    <p:sldId id="430" r:id="rId28"/>
    <p:sldId id="431" r:id="rId29"/>
    <p:sldId id="432" r:id="rId30"/>
    <p:sldId id="455" r:id="rId31"/>
    <p:sldId id="456" r:id="rId32"/>
    <p:sldId id="433" r:id="rId33"/>
    <p:sldId id="434" r:id="rId34"/>
    <p:sldId id="435" r:id="rId35"/>
    <p:sldId id="436" r:id="rId36"/>
    <p:sldId id="437" r:id="rId37"/>
    <p:sldId id="438" r:id="rId38"/>
    <p:sldId id="439" r:id="rId39"/>
    <p:sldId id="440" r:id="rId40"/>
    <p:sldId id="441" r:id="rId41"/>
    <p:sldId id="442" r:id="rId42"/>
    <p:sldId id="443" r:id="rId43"/>
    <p:sldId id="444" r:id="rId44"/>
    <p:sldId id="451" r:id="rId45"/>
    <p:sldId id="452" r:id="rId46"/>
    <p:sldId id="453" r:id="rId47"/>
    <p:sldId id="454"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锦彪 霍" initials="锦彪" lastIdx="4" clrIdx="0">
    <p:extLst>
      <p:ext uri="{19B8F6BF-5375-455C-9EA6-DF929625EA0E}">
        <p15:presenceInfo xmlns:p15="http://schemas.microsoft.com/office/powerpoint/2012/main" userId="747d344fe7e6b0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2EDBE2-000D-4933-A132-D041B0C8B24B}" v="8" dt="2021-01-21T07:44:45.86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3658" autoAdjust="0"/>
  </p:normalViewPr>
  <p:slideViewPr>
    <p:cSldViewPr snapToGrid="0" showGuides="1">
      <p:cViewPr varScale="1">
        <p:scale>
          <a:sx n="64" d="100"/>
          <a:sy n="64" d="100"/>
        </p:scale>
        <p:origin x="1344" y="2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41AC55-F3CD-4099-B0D1-936EE43517B9}" type="datetimeFigureOut">
              <a:rPr lang="zh-CN" altLang="en-US" smtClean="0"/>
              <a:t>2021/5/20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01C073-7DF8-45BD-9E17-80202D533A51}" type="slidenum">
              <a:rPr lang="zh-CN" altLang="en-US" smtClean="0"/>
              <a:t>‹#›</a:t>
            </a:fld>
            <a:endParaRPr lang="zh-CN" altLang="en-US"/>
          </a:p>
        </p:txBody>
      </p:sp>
    </p:spTree>
    <p:extLst>
      <p:ext uri="{BB962C8B-B14F-4D97-AF65-F5344CB8AC3E}">
        <p14:creationId xmlns:p14="http://schemas.microsoft.com/office/powerpoint/2010/main" val="958029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BBA7-2751-4186-92D7-BAFE14A83317}" type="datetimeFigureOut">
              <a:rPr lang="zh-CN" altLang="en-US" smtClean="0"/>
              <a:pPr/>
              <a:t>2021/5/20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12F08-2C51-4761-8379-7BF5B777E402}" type="slidenum">
              <a:rPr lang="zh-CN" altLang="en-US" smtClean="0"/>
              <a:pPr/>
              <a:t>‹#›</a:t>
            </a:fld>
            <a:endParaRPr lang="zh-CN" altLang="en-US"/>
          </a:p>
        </p:txBody>
      </p:sp>
    </p:spTree>
    <p:extLst>
      <p:ext uri="{BB962C8B-B14F-4D97-AF65-F5344CB8AC3E}">
        <p14:creationId xmlns:p14="http://schemas.microsoft.com/office/powerpoint/2010/main" val="1614525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A12F08-2C51-4761-8379-7BF5B777E40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41217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加一个例子，超参数；形象地讲清楚，例题，对比；贝叶斯优化 调包</a:t>
            </a:r>
            <a:r>
              <a:rPr lang="en-US" altLang="zh-CN" dirty="0"/>
              <a:t>j</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A12F08-2C51-4761-8379-7BF5B777E40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7061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A12F08-2C51-4761-8379-7BF5B777E40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61116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A12F08-2C51-4761-8379-7BF5B777E40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60324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A12F08-2C51-4761-8379-7BF5B777E40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3848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10</a:t>
            </a:fld>
            <a:endParaRPr lang="zh-CN" altLang="en-US"/>
          </a:p>
        </p:txBody>
      </p:sp>
    </p:spTree>
    <p:extLst>
      <p:ext uri="{BB962C8B-B14F-4D97-AF65-F5344CB8AC3E}">
        <p14:creationId xmlns:p14="http://schemas.microsoft.com/office/powerpoint/2010/main" val="2613677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29</a:t>
            </a:fld>
            <a:endParaRPr lang="zh-CN" altLang="en-US"/>
          </a:p>
        </p:txBody>
      </p:sp>
    </p:spTree>
    <p:extLst>
      <p:ext uri="{BB962C8B-B14F-4D97-AF65-F5344CB8AC3E}">
        <p14:creationId xmlns:p14="http://schemas.microsoft.com/office/powerpoint/2010/main" val="575032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30</a:t>
            </a:fld>
            <a:endParaRPr lang="zh-CN" altLang="en-US"/>
          </a:p>
        </p:txBody>
      </p:sp>
    </p:spTree>
    <p:extLst>
      <p:ext uri="{BB962C8B-B14F-4D97-AF65-F5344CB8AC3E}">
        <p14:creationId xmlns:p14="http://schemas.microsoft.com/office/powerpoint/2010/main" val="911688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Date Placeholder 3">
            <a:extLst>
              <a:ext uri="{FF2B5EF4-FFF2-40B4-BE49-F238E27FC236}">
                <a16:creationId xmlns:a16="http://schemas.microsoft.com/office/drawing/2014/main" id="{25D6D641-91D2-4812-8C0F-927D5CADD3D3}"/>
              </a:ext>
            </a:extLst>
          </p:cNvPr>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5/20/2021</a:t>
            </a:fld>
            <a:endParaRPr lang="en-US" altLang="zh-CN" dirty="0"/>
          </a:p>
        </p:txBody>
      </p:sp>
      <p:sp>
        <p:nvSpPr>
          <p:cNvPr id="10" name="Footer Placeholder 4">
            <a:extLst>
              <a:ext uri="{FF2B5EF4-FFF2-40B4-BE49-F238E27FC236}">
                <a16:creationId xmlns:a16="http://schemas.microsoft.com/office/drawing/2014/main" id="{3F93C1C7-6316-47B2-BDE0-7ED4EC05753D}"/>
              </a:ext>
            </a:extLst>
          </p:cNvPr>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11" name="Slide Number Placeholder 5">
            <a:extLst>
              <a:ext uri="{FF2B5EF4-FFF2-40B4-BE49-F238E27FC236}">
                <a16:creationId xmlns:a16="http://schemas.microsoft.com/office/drawing/2014/main" id="{FF15C0EA-2A71-4D49-978B-60AA0C1D21BC}"/>
              </a:ext>
            </a:extLst>
          </p:cNvPr>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pic>
        <p:nvPicPr>
          <p:cNvPr id="16" name="图片 15">
            <a:extLst>
              <a:ext uri="{FF2B5EF4-FFF2-40B4-BE49-F238E27FC236}">
                <a16:creationId xmlns:a16="http://schemas.microsoft.com/office/drawing/2014/main" id="{0F8962F3-5C89-4ACE-9D39-2CB78D97514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305339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a:defRPr/>
            </a:pPr>
            <a:fld id="{7CF3C754-25BE-4F5C-AB68-D771A03BCC90}" type="datetime1">
              <a:rPr lang="en-US" altLang="zh-CN" smtClean="0"/>
              <a:t>5/20/2021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D815748A-C05D-4102-BCCF-66D346F70087}" type="slidenum">
              <a:rPr lang="zh-CN" altLang="en-US"/>
              <a:pPr>
                <a:defRPr/>
              </a:pPr>
              <a:t>‹#›</a:t>
            </a:fld>
            <a:endParaRPr lang="en-US" altLang="zh-CN"/>
          </a:p>
        </p:txBody>
      </p:sp>
    </p:spTree>
    <p:extLst>
      <p:ext uri="{BB962C8B-B14F-4D97-AF65-F5344CB8AC3E}">
        <p14:creationId xmlns:p14="http://schemas.microsoft.com/office/powerpoint/2010/main" val="6859524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9922138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1839076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3017363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76313617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9301250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63776685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477993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6833400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6251934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832720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a:defRPr/>
            </a:pPr>
            <a:fld id="{2343D20E-ACC7-4DDD-AC28-33869E6ABE9A}" type="datetime1">
              <a:rPr lang="en-US" altLang="zh-CN" smtClean="0"/>
              <a:t>5/20/2021</a:t>
            </a:fld>
            <a:endParaRPr lang="en-US" altLang="zh-CN" dirty="0"/>
          </a:p>
        </p:txBody>
      </p:sp>
      <p:sp>
        <p:nvSpPr>
          <p:cNvPr id="5" name="Footer Placeholder 4"/>
          <p:cNvSpPr>
            <a:spLocks noGrp="1"/>
          </p:cNvSpPr>
          <p:nvPr>
            <p:ph type="ftr" sz="quarter" idx="11"/>
          </p:nvPr>
        </p:nvSpPr>
        <p:spPr>
          <a:ln/>
        </p:spPr>
        <p:txBody>
          <a:bodyPr/>
          <a:lstStyle>
            <a:lvl1pPr>
              <a:defRPr/>
            </a:lvl1pPr>
          </a:lstStyle>
          <a:p>
            <a:pPr algn="r">
              <a:defRPr/>
            </a:pPr>
            <a:r>
              <a:rPr lang="en-US" altLang="zh-CN" dirty="0"/>
              <a:t>Modelling Transportation Systems · Southeast University · </a:t>
            </a:r>
            <a:r>
              <a:rPr lang="en-US" altLang="zh-CN" dirty="0" err="1"/>
              <a:t>Zhiyuan</a:t>
            </a:r>
            <a:r>
              <a:rPr lang="en-US" altLang="zh-CN" dirty="0"/>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a:defRPr/>
            </a:pPr>
            <a:fld id="{93D8EEBC-8FFF-48D5-BA20-8C9570EB2408}" type="slidenum">
              <a:rPr lang="zh-CN" altLang="en-US"/>
              <a:pPr>
                <a:defRPr/>
              </a:pPr>
              <a:t>‹#›</a:t>
            </a:fld>
            <a:endParaRPr lang="en-US" altLang="zh-CN" dirty="0"/>
          </a:p>
        </p:txBody>
      </p:sp>
    </p:spTree>
    <p:extLst>
      <p:ext uri="{BB962C8B-B14F-4D97-AF65-F5344CB8AC3E}">
        <p14:creationId xmlns:p14="http://schemas.microsoft.com/office/powerpoint/2010/main" val="132102531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29465992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9796133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4956892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0736834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83557121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4201243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5648278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1099521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0347182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446573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18087622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8186704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13667756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82967385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7822034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2236155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51059903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67694439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367396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4040394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444165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98504276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964869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3476574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239958633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26346802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9990996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7844226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44363622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9498115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9207450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691040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80263636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40301583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15528929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13568209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56769091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44137257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97735101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8453138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93778297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47773986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235208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71952495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18900716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75032356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81840732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07070545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65790461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7700534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1207490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28883644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8791237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149707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94963852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478859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90573849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88738794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0228441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27859857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53294591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7322691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10429206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64692644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445774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80850131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24356387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40099280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250884174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9462379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98903479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78029104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90376946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04718052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22435125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6943740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22895770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38664721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601650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22524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pic>
        <p:nvPicPr>
          <p:cNvPr id="5" name="图片 4">
            <a:extLst>
              <a:ext uri="{FF2B5EF4-FFF2-40B4-BE49-F238E27FC236}">
                <a16:creationId xmlns:a16="http://schemas.microsoft.com/office/drawing/2014/main" id="{9A225ECE-2AD3-40C3-8EA9-72D1C5F82C6E}"/>
              </a:ext>
            </a:extLst>
          </p:cNvPr>
          <p:cNvPicPr>
            <a:picLocks noChangeAspect="1"/>
          </p:cNvPicPr>
          <p:nvPr userDrawn="1"/>
        </p:nvPicPr>
        <p:blipFill>
          <a:blip r:embed="rId2"/>
          <a:stretch>
            <a:fillRect/>
          </a:stretch>
        </p:blipFill>
        <p:spPr>
          <a:xfrm>
            <a:off x="8268327" y="6021054"/>
            <a:ext cx="836946" cy="836946"/>
          </a:xfrm>
          <a:prstGeom prst="rect">
            <a:avLst/>
          </a:prstGeom>
        </p:spPr>
      </p:pic>
      <p:sp>
        <p:nvSpPr>
          <p:cNvPr id="9" name="Date Placeholder 3">
            <a:extLst>
              <a:ext uri="{FF2B5EF4-FFF2-40B4-BE49-F238E27FC236}">
                <a16:creationId xmlns:a16="http://schemas.microsoft.com/office/drawing/2014/main" id="{25D6D641-91D2-4812-8C0F-927D5CADD3D3}"/>
              </a:ext>
            </a:extLst>
          </p:cNvPr>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5/20/2021</a:t>
            </a:fld>
            <a:endParaRPr lang="en-US" altLang="zh-CN" dirty="0"/>
          </a:p>
        </p:txBody>
      </p:sp>
      <p:sp>
        <p:nvSpPr>
          <p:cNvPr id="10" name="Footer Placeholder 4">
            <a:extLst>
              <a:ext uri="{FF2B5EF4-FFF2-40B4-BE49-F238E27FC236}">
                <a16:creationId xmlns:a16="http://schemas.microsoft.com/office/drawing/2014/main" id="{3F93C1C7-6316-47B2-BDE0-7ED4EC05753D}"/>
              </a:ext>
            </a:extLst>
          </p:cNvPr>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11" name="Slide Number Placeholder 5">
            <a:extLst>
              <a:ext uri="{FF2B5EF4-FFF2-40B4-BE49-F238E27FC236}">
                <a16:creationId xmlns:a16="http://schemas.microsoft.com/office/drawing/2014/main" id="{FF15C0EA-2A71-4D49-978B-60AA0C1D21BC}"/>
              </a:ext>
            </a:extLst>
          </p:cNvPr>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spTree>
    <p:extLst>
      <p:ext uri="{BB962C8B-B14F-4D97-AF65-F5344CB8AC3E}">
        <p14:creationId xmlns:p14="http://schemas.microsoft.com/office/powerpoint/2010/main" val="3984052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651510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176933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3715961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836329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781641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894374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115910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106129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382046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89777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a:defRPr/>
            </a:pPr>
            <a:fld id="{A10E55C9-70B6-49A9-B285-7B6B9329A27F}" type="datetime1">
              <a:rPr lang="en-US" altLang="zh-CN" smtClean="0"/>
              <a:t>5/20/2021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5BF5E73D-1069-4824-94AF-7FF34A7BE33D}" type="slidenum">
              <a:rPr lang="zh-CN" altLang="en-US"/>
              <a:pPr>
                <a:defRPr/>
              </a:pPr>
              <a:t>‹#›</a:t>
            </a:fld>
            <a:endParaRPr lang="en-US" altLang="zh-CN"/>
          </a:p>
        </p:txBody>
      </p:sp>
    </p:spTree>
    <p:extLst>
      <p:ext uri="{BB962C8B-B14F-4D97-AF65-F5344CB8AC3E}">
        <p14:creationId xmlns:p14="http://schemas.microsoft.com/office/powerpoint/2010/main" val="54087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9037031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8916164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11170308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1342746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9809932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720529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5208190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0396038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8118802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073972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a:defRPr/>
            </a:pPr>
            <a:fld id="{0D7C70DC-E5E3-476E-B719-7C406A24E276}" type="datetime1">
              <a:rPr lang="en-US" altLang="zh-CN" smtClean="0"/>
              <a:t>5/20/2021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11810F76-1A24-4AF4-8A91-362659113F1F}" type="slidenum">
              <a:rPr lang="zh-CN" altLang="en-US"/>
              <a:pPr>
                <a:defRPr/>
              </a:pPr>
              <a:t>‹#›</a:t>
            </a:fld>
            <a:endParaRPr lang="en-US" altLang="zh-CN"/>
          </a:p>
        </p:txBody>
      </p:sp>
    </p:spTree>
    <p:extLst>
      <p:ext uri="{BB962C8B-B14F-4D97-AF65-F5344CB8AC3E}">
        <p14:creationId xmlns:p14="http://schemas.microsoft.com/office/powerpoint/2010/main" val="16803675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9585260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8098875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4925681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8200926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292673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0707008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4000205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1032469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1656179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5054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a:defRPr/>
            </a:pPr>
            <a:fld id="{EAE8E72B-6C0E-4F25-B3EF-88ADA2D92673}" type="datetime1">
              <a:rPr lang="en-US" altLang="zh-CN" smtClean="0"/>
              <a:t>5/20/2021</a:t>
            </a:fld>
            <a:endParaRPr lang="en-US" altLang="zh-CN"/>
          </a:p>
        </p:txBody>
      </p:sp>
      <p:sp>
        <p:nvSpPr>
          <p:cNvPr id="8"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a:defRPr/>
            </a:pPr>
            <a:fld id="{3B8051D9-6CDB-4A19-9498-B1F31800CB75}" type="slidenum">
              <a:rPr lang="zh-CN" altLang="en-US"/>
              <a:pPr>
                <a:defRPr/>
              </a:pPr>
              <a:t>‹#›</a:t>
            </a:fld>
            <a:endParaRPr lang="en-US" altLang="zh-CN"/>
          </a:p>
        </p:txBody>
      </p:sp>
    </p:spTree>
    <p:extLst>
      <p:ext uri="{BB962C8B-B14F-4D97-AF65-F5344CB8AC3E}">
        <p14:creationId xmlns:p14="http://schemas.microsoft.com/office/powerpoint/2010/main" val="15282815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0829800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2901722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41423614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6767187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7181039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4420145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8085945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1785384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9807642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594237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a:defRPr/>
            </a:pPr>
            <a:fld id="{4B0FD39B-8021-4531-8CE2-8D21302A74ED}" type="datetime1">
              <a:rPr lang="en-US" altLang="zh-CN" smtClean="0"/>
              <a:t>5/20/2021</a:t>
            </a:fld>
            <a:endParaRPr lang="en-US" altLang="zh-CN"/>
          </a:p>
        </p:txBody>
      </p:sp>
      <p:sp>
        <p:nvSpPr>
          <p:cNvPr id="4"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a:defRPr/>
            </a:pPr>
            <a:fld id="{65F2B37D-33B6-4C69-9BD0-32187E706945}" type="slidenum">
              <a:rPr lang="zh-CN" altLang="en-US"/>
              <a:pPr>
                <a:defRPr/>
              </a:pPr>
              <a:t>‹#›</a:t>
            </a:fld>
            <a:endParaRPr lang="en-US" altLang="zh-CN"/>
          </a:p>
        </p:txBody>
      </p:sp>
    </p:spTree>
    <p:extLst>
      <p:ext uri="{BB962C8B-B14F-4D97-AF65-F5344CB8AC3E}">
        <p14:creationId xmlns:p14="http://schemas.microsoft.com/office/powerpoint/2010/main" val="14991925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9000121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2260733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41365345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5723161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5058650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8301027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3945026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7317186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7518204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764201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fld id="{ACF5701F-746E-469B-BDDA-F93B22D4DB72}" type="datetime1">
              <a:rPr lang="en-US" altLang="zh-CN" smtClean="0"/>
              <a:t>5/20/2021</a:t>
            </a:fld>
            <a:endParaRPr lang="en-US" altLang="zh-CN"/>
          </a:p>
        </p:txBody>
      </p:sp>
      <p:sp>
        <p:nvSpPr>
          <p:cNvPr id="3"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a:defRPr/>
            </a:pPr>
            <a:fld id="{D1009943-BA82-4F6A-BD7C-764069224CD2}" type="slidenum">
              <a:rPr lang="zh-CN" altLang="en-US"/>
              <a:pPr>
                <a:defRPr/>
              </a:pPr>
              <a:t>‹#›</a:t>
            </a:fld>
            <a:endParaRPr lang="en-US" altLang="zh-CN"/>
          </a:p>
        </p:txBody>
      </p:sp>
    </p:spTree>
    <p:extLst>
      <p:ext uri="{BB962C8B-B14F-4D97-AF65-F5344CB8AC3E}">
        <p14:creationId xmlns:p14="http://schemas.microsoft.com/office/powerpoint/2010/main" val="3290656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66458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9912995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397418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5497322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082579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50841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9223788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7414346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735065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643678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07B1553-8BA7-4889-BEC6-891C13E10B98}" type="datetime1">
              <a:rPr lang="en-US" altLang="zh-CN" smtClean="0"/>
              <a:t>5/20/2021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E8CF26E5-2ED2-4F85-94A6-41EA43600B3E}" type="slidenum">
              <a:rPr lang="zh-CN" altLang="en-US"/>
              <a:pPr>
                <a:defRPr/>
              </a:pPr>
              <a:t>‹#›</a:t>
            </a:fld>
            <a:endParaRPr lang="en-US" altLang="zh-CN"/>
          </a:p>
        </p:txBody>
      </p:sp>
    </p:spTree>
    <p:extLst>
      <p:ext uri="{BB962C8B-B14F-4D97-AF65-F5344CB8AC3E}">
        <p14:creationId xmlns:p14="http://schemas.microsoft.com/office/powerpoint/2010/main" val="491831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0878363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00008853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41338576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5176153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529683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5142597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2049415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0474107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7921262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585933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A62BEB2-F18B-4C21-9638-A76426A31BD0}" type="datetime1">
              <a:rPr lang="en-US" altLang="zh-CN" smtClean="0"/>
              <a:t>5/20/2021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9F8C9128-8DD9-4172-A865-72B9B18E9A1F}" type="slidenum">
              <a:rPr lang="zh-CN" altLang="en-US"/>
              <a:pPr>
                <a:defRPr/>
              </a:pPr>
              <a:t>‹#›</a:t>
            </a:fld>
            <a:endParaRPr lang="en-US" altLang="zh-CN"/>
          </a:p>
        </p:txBody>
      </p:sp>
    </p:spTree>
    <p:extLst>
      <p:ext uri="{BB962C8B-B14F-4D97-AF65-F5344CB8AC3E}">
        <p14:creationId xmlns:p14="http://schemas.microsoft.com/office/powerpoint/2010/main" val="19731880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CF3C754-25BE-4F5C-AB68-D771A03BCC9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815748A-C05D-4102-BCCF-66D346F70087}"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8247323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2343D20E-ACC7-4DDD-AC28-33869E6ABE9A}"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3D8EEBC-8FFF-48D5-BA20-8C9570EB2408}"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9664612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2ABD749-4B3D-4BF3-B12A-B61FA89A7D2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Footer Placeholder 4">
            <a:extLst>
              <a:ext uri="{FF2B5EF4-FFF2-40B4-BE49-F238E27FC236}">
                <a16:creationId xmlns:a16="http://schemas.microsoft.com/office/drawing/2014/main" id="{52D18F24-9FC4-496B-8BC6-7809B5E580A1}"/>
              </a:ext>
            </a:extLst>
          </p:cNvPr>
          <p:cNvSpPr>
            <a:spLocks noGrp="1"/>
          </p:cNvSpPr>
          <p:nvPr>
            <p:ph type="ftr" sz="quarter" idx="11"/>
          </p:nvPr>
        </p:nvSpPr>
        <p:spPr>
          <a:xfrm>
            <a:off x="5454826" y="10038"/>
            <a:ext cx="4831731" cy="328613"/>
          </a:xfrm>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刘志远 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pic>
        <p:nvPicPr>
          <p:cNvPr id="9" name="图片 8">
            <a:extLst>
              <a:ext uri="{FF2B5EF4-FFF2-40B4-BE49-F238E27FC236}">
                <a16:creationId xmlns:a16="http://schemas.microsoft.com/office/drawing/2014/main" id="{95AC9484-63E0-439F-8F12-8E609683F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27887209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10E55C9-70B6-49A9-B285-7B6B9329A27F}"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BF5E73D-1069-4824-94AF-7FF34A7BE33D}"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1328345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0D7C70DC-E5E3-476E-B719-7C406A24E27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11810F76-1A24-4AF4-8A91-362659113F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3414598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AE8E72B-6C0E-4F25-B3EF-88ADA2D92673}"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8"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3B8051D9-6CDB-4A19-9498-B1F31800CB7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673361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4B0FD39B-8021-4531-8CE2-8D21302A74ED}"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5F2B37D-33B6-4C69-9BD0-32187E706945}"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0792273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3"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52233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07B1553-8BA7-4889-BEC6-891C13E10B9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E8CF26E5-2ED2-4F85-94A6-41EA43600B3E}"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7333222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7A62BEB2-F18B-4C21-9638-A76426A31BD0}"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6" name="Footer Placeholder 4"/>
          <p:cNvSpPr>
            <a:spLocks noGrp="1"/>
          </p:cNvSpPr>
          <p:nvPr>
            <p:ph type="ftr" sz="quarter" idx="11"/>
          </p:nvPr>
        </p:nvSpPr>
        <p:spPr>
          <a:ln/>
        </p:spPr>
        <p:txBody>
          <a:bodyPr/>
          <a:lstStyle>
            <a:lvl1pPr>
              <a:defRPr/>
            </a:lvl1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a:ln>
                  <a:noFill/>
                </a:ln>
                <a:solidFill>
                  <a:srgbClr val="FFFFFF"/>
                </a:solidFill>
                <a:effectLst/>
                <a:uLnTx/>
                <a:uFillTx/>
                <a:latin typeface="Arial"/>
                <a:ea typeface="宋体"/>
                <a:cs typeface="+mn-cs"/>
              </a:rPr>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9F8C9128-8DD9-4172-A865-72B9B18E9A1F}" type="slidenum">
              <a:rPr kumimoji="0" lang="zh-CN" altLang="en-US" sz="1200" b="1" i="0" u="none" strike="noStrike" kern="1200" cap="none" spc="0" normalizeH="0" baseline="0" noProof="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879269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0.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1.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heme" Target="../theme/theme13.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theme" Target="../theme/theme14.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theme" Target="../theme/theme15.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5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theme" Target="../theme/theme16.xml"/><Relationship Id="rId5" Type="http://schemas.openxmlformats.org/officeDocument/2006/relationships/slideLayout" Target="../slideLayouts/slideLayout15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theme" Target="../theme/theme17.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79.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theme" Target="../theme/theme18.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4.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5.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heme" Target="../theme/theme6.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theme" Target="../theme/theme7.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8.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9.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5/20/2021</a:t>
            </a:fld>
            <a:endParaRPr lang="en-US" altLang="zh-CN" dirty="0"/>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spTree>
    <p:extLst>
      <p:ext uri="{BB962C8B-B14F-4D97-AF65-F5344CB8AC3E}">
        <p14:creationId xmlns:p14="http://schemas.microsoft.com/office/powerpoint/2010/main" val="4047073764"/>
      </p:ext>
    </p:extLst>
  </p:cSld>
  <p:clrMap bg1="lt1" tx1="dk1" bg2="lt2" tx2="dk2" accent1="accent1" accent2="accent2" accent3="accent3" accent4="accent4" accent5="accent5" accent6="accent6" hlink="hlink" folHlink="folHlink"/>
  <p:sldLayoutIdLst>
    <p:sldLayoutId id="2147483674" r:id="rId1"/>
    <p:sldLayoutId id="214748368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81298496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763186957"/>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511089666"/>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07190998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402671930"/>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28937527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362594991"/>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52654907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121218174"/>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55689051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90546430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64846559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58649306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90569121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44960745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61648042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6E2D4AB0-441C-42B1-813F-D0D36EDB80B8}"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Modelling Transportation Systems · Southeast University · </a:t>
            </a:r>
            <a:r>
              <a:rPr kumimoji="0" lang="en-US" altLang="zh-CN" sz="1000" b="1" i="0" u="none" strike="noStrike" kern="1200" cap="none" spc="0" normalizeH="0" baseline="0" noProof="0" dirty="0" err="1">
                <a:ln>
                  <a:noFill/>
                </a:ln>
                <a:solidFill>
                  <a:srgbClr val="FFFFFF"/>
                </a:solidFill>
                <a:effectLst/>
                <a:uLnTx/>
                <a:uFillTx/>
                <a:latin typeface="Arial"/>
                <a:ea typeface="宋体"/>
                <a:cs typeface="+mn-cs"/>
              </a:rPr>
              <a:t>Zhiyuan</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Liu</a:t>
            </a:r>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B637DA7A-EB76-4203-8E69-29EB9F37D3B8}"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23041130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8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5.png"/><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6.png"/><Relationship Id="rId1" Type="http://schemas.openxmlformats.org/officeDocument/2006/relationships/slideLayout" Target="../slideLayouts/slideLayout102.xml"/><Relationship Id="rId5" Type="http://schemas.openxmlformats.org/officeDocument/2006/relationships/image" Target="../media/image430.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oleObject" Target="../embeddings/oleObject1.bin"/><Relationship Id="rId7" Type="http://schemas.openxmlformats.org/officeDocument/2006/relationships/image" Target="../media/image20.wmf"/><Relationship Id="rId12"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32.xml"/><Relationship Id="rId6" Type="http://schemas.openxmlformats.org/officeDocument/2006/relationships/oleObject" Target="../embeddings/oleObject1.bin"/><Relationship Id="rId11" Type="http://schemas.openxmlformats.org/officeDocument/2006/relationships/image" Target="../media/image21.wmf"/><Relationship Id="rId10" Type="http://schemas.openxmlformats.org/officeDocument/2006/relationships/oleObject" Target="../embeddings/oleObject2.bin"/><Relationship Id="rId4" Type="http://schemas.openxmlformats.org/officeDocument/2006/relationships/image" Target="../media/image20.wmf"/><Relationship Id="rId9" Type="http://schemas.openxmlformats.org/officeDocument/2006/relationships/image" Target="../media/image2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2.xml"/></Relationships>
</file>

<file path=ppt/slides/_rels/slide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172.xml"/><Relationship Id="rId5" Type="http://schemas.openxmlformats.org/officeDocument/2006/relationships/image" Target="../media/image81.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17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0.png"/><Relationship Id="rId1" Type="http://schemas.openxmlformats.org/officeDocument/2006/relationships/slideLayout" Target="../slideLayouts/slideLayout17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7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2.xml"/></Relationships>
</file>

<file path=ppt/slides/_rels/slide2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xml"/><Relationship Id="rId1" Type="http://schemas.openxmlformats.org/officeDocument/2006/relationships/slideLayout" Target="../slideLayouts/slideLayout17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7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a:t>
            </a:fld>
            <a:endParaRPr lang="en-US" altLang="zh-CN" dirty="0"/>
          </a:p>
        </p:txBody>
      </p:sp>
      <p:sp>
        <p:nvSpPr>
          <p:cNvPr id="18" name="Straight Connector 7">
            <a:extLst>
              <a:ext uri="{FF2B5EF4-FFF2-40B4-BE49-F238E27FC236}">
                <a16:creationId xmlns:a16="http://schemas.microsoft.com/office/drawing/2014/main" id="{2A233031-8D03-4901-8383-A2AA18EAE906}"/>
              </a:ext>
            </a:extLst>
          </p:cNvPr>
          <p:cNvSpPr>
            <a:spLocks noChangeShapeType="1"/>
          </p:cNvSpPr>
          <p:nvPr/>
        </p:nvSpPr>
        <p:spPr bwMode="auto">
          <a:xfrm>
            <a:off x="685800" y="1827213"/>
            <a:ext cx="7848600" cy="158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TextBox 8">
            <a:extLst>
              <a:ext uri="{FF2B5EF4-FFF2-40B4-BE49-F238E27FC236}">
                <a16:creationId xmlns:a16="http://schemas.microsoft.com/office/drawing/2014/main" id="{EA2EE785-CA96-4F3C-84BF-759A95B426E2}"/>
              </a:ext>
            </a:extLst>
          </p:cNvPr>
          <p:cNvSpPr>
            <a:spLocks noChangeArrowheads="1"/>
          </p:cNvSpPr>
          <p:nvPr/>
        </p:nvSpPr>
        <p:spPr bwMode="auto">
          <a:xfrm>
            <a:off x="838200" y="990600"/>
            <a:ext cx="754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4000" b="1" i="0" u="none" strike="noStrike" kern="0" cap="none" spc="0" normalizeH="0" baseline="0" noProof="0">
                <a:ln>
                  <a:noFill/>
                </a:ln>
                <a:solidFill>
                  <a:schemeClr val="tx2"/>
                </a:solidFill>
                <a:effectLst/>
                <a:uLnTx/>
                <a:uFillTx/>
                <a:latin typeface="Arial (Headings)" charset="0"/>
                <a:ea typeface="宋体" panose="02010600030101010101" pitchFamily="2" charset="-122"/>
                <a:sym typeface="Arial (Headings)" charset="0"/>
              </a:rPr>
              <a:t> </a:t>
            </a:r>
          </a:p>
        </p:txBody>
      </p:sp>
      <p:sp>
        <p:nvSpPr>
          <p:cNvPr id="20" name="Subtitle 2">
            <a:extLst>
              <a:ext uri="{FF2B5EF4-FFF2-40B4-BE49-F238E27FC236}">
                <a16:creationId xmlns:a16="http://schemas.microsoft.com/office/drawing/2014/main" id="{C1F202A5-68FC-4A92-9009-10ADFADBF7AE}"/>
              </a:ext>
            </a:extLst>
          </p:cNvPr>
          <p:cNvSpPr txBox="1">
            <a:spLocks noChangeArrowheads="1"/>
          </p:cNvSpPr>
          <p:nvPr/>
        </p:nvSpPr>
        <p:spPr bwMode="auto">
          <a:xfrm>
            <a:off x="2606040" y="4521199"/>
            <a:ext cx="4251960" cy="101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eaLnBrk="1" hangingPunct="1"/>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 刘志远教授</a:t>
            </a:r>
            <a:endParaRPr lang="en-US" altLang="zh-CN" dirty="0">
              <a:latin typeface="微软雅黑" panose="020B0503020204020204" pitchFamily="34" charset="-122"/>
              <a:ea typeface="微软雅黑" panose="020B0503020204020204" pitchFamily="34" charset="-122"/>
              <a:sym typeface="Times New Roman" panose="02020603050405020304" pitchFamily="18" charset="0"/>
            </a:endParaRPr>
          </a:p>
          <a:p>
            <a:pPr defTabSz="914400" eaLnBrk="1" hangingPunct="1"/>
            <a:r>
              <a:rPr lang="en-US" altLang="zh-CN" dirty="0">
                <a:latin typeface="微软雅黑" panose="020B0503020204020204" pitchFamily="34" charset="-122"/>
                <a:ea typeface="微软雅黑" panose="020B0503020204020204" pitchFamily="34" charset="-122"/>
                <a:sym typeface="Times New Roman" panose="02020603050405020304" pitchFamily="18" charset="0"/>
              </a:rPr>
              <a:t> zhiyuanl@seu.edu.cn</a:t>
            </a:r>
            <a:endParaRPr lang="zh-CN" altLang="en-US" dirty="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1" name="TextBox 3">
            <a:extLst>
              <a:ext uri="{FF2B5EF4-FFF2-40B4-BE49-F238E27FC236}">
                <a16:creationId xmlns:a16="http://schemas.microsoft.com/office/drawing/2014/main" id="{CEDA5244-A09E-44E8-A507-0DA628E357D4}"/>
              </a:ext>
            </a:extLst>
          </p:cNvPr>
          <p:cNvSpPr>
            <a:spLocks noChangeArrowheads="1"/>
          </p:cNvSpPr>
          <p:nvPr/>
        </p:nvSpPr>
        <p:spPr bwMode="auto">
          <a:xfrm>
            <a:off x="279400" y="990600"/>
            <a:ext cx="86309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4000" b="1" dirty="0">
                <a:solidFill>
                  <a:schemeClr val="tx2"/>
                </a:solidFill>
                <a:latin typeface="微软雅黑" panose="020B0503020204020204" pitchFamily="34" charset="-122"/>
                <a:ea typeface="微软雅黑" panose="020B0503020204020204" pitchFamily="34" charset="-122"/>
                <a:sym typeface="Arial (Headings)" charset="0"/>
              </a:rPr>
              <a:t>交通大数据</a:t>
            </a:r>
          </a:p>
        </p:txBody>
      </p:sp>
      <p:sp>
        <p:nvSpPr>
          <p:cNvPr id="22" name="文本框 1">
            <a:extLst>
              <a:ext uri="{FF2B5EF4-FFF2-40B4-BE49-F238E27FC236}">
                <a16:creationId xmlns:a16="http://schemas.microsoft.com/office/drawing/2014/main" id="{35E0AA4D-0668-44C2-BF4E-282BE87605D5}"/>
              </a:ext>
            </a:extLst>
          </p:cNvPr>
          <p:cNvSpPr txBox="1">
            <a:spLocks noChangeArrowheads="1"/>
          </p:cNvSpPr>
          <p:nvPr/>
        </p:nvSpPr>
        <p:spPr bwMode="auto">
          <a:xfrm>
            <a:off x="1905000" y="2877344"/>
            <a:ext cx="533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a:defRPr/>
            </a:pPr>
            <a:r>
              <a:rPr lang="zh-CN" altLang="en-US" sz="3600" b="1" kern="0" noProof="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超参数优化</a:t>
            </a:r>
            <a:endParaRPr kumimoji="0" lang="zh-CN" altLang="en-US" sz="36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1466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4BE39A-AA74-4615-9263-909FAD1240F9}"/>
              </a:ext>
            </a:extLst>
          </p:cNvPr>
          <p:cNvSpPr>
            <a:spLocks noGrp="1"/>
          </p:cNvSpPr>
          <p:nvPr>
            <p:ph type="dt" sz="half" idx="10"/>
          </p:nvPr>
        </p:nvSpPr>
        <p:spPr/>
        <p:txBody>
          <a:bodyPr/>
          <a:lstStyle/>
          <a:p>
            <a:pPr>
              <a:defRPr/>
            </a:pPr>
            <a:fld id="{ACF5701F-746E-469B-BDDA-F93B22D4DB72}" type="datetime1">
              <a:rPr lang="en-US" altLang="zh-CN" smtClean="0"/>
              <a:t>5/20/2021</a:t>
            </a:fld>
            <a:endParaRPr lang="en-US" altLang="zh-CN"/>
          </a:p>
        </p:txBody>
      </p:sp>
      <p:sp>
        <p:nvSpPr>
          <p:cNvPr id="4" name="灯片编号占位符 3">
            <a:extLst>
              <a:ext uri="{FF2B5EF4-FFF2-40B4-BE49-F238E27FC236}">
                <a16:creationId xmlns:a16="http://schemas.microsoft.com/office/drawing/2014/main" id="{38C62E10-2951-4253-B0F7-5DCA6BBCE336}"/>
              </a:ext>
            </a:extLst>
          </p:cNvPr>
          <p:cNvSpPr>
            <a:spLocks noGrp="1"/>
          </p:cNvSpPr>
          <p:nvPr>
            <p:ph type="sldNum" sz="quarter" idx="12"/>
          </p:nvPr>
        </p:nvSpPr>
        <p:spPr/>
        <p:txBody>
          <a:bodyPr/>
          <a:lstStyle/>
          <a:p>
            <a:pPr>
              <a:defRPr/>
            </a:pPr>
            <a:fld id="{D1009943-BA82-4F6A-BD7C-764069224CD2}" type="slidenum">
              <a:rPr lang="zh-CN" altLang="en-US" smtClean="0"/>
              <a:pPr>
                <a:defRPr/>
              </a:pPr>
              <a:t>10</a:t>
            </a:fld>
            <a:endParaRPr lang="en-US" altLang="zh-CN"/>
          </a:p>
        </p:txBody>
      </p:sp>
      <p:sp>
        <p:nvSpPr>
          <p:cNvPr id="5" name="标题 1">
            <a:extLst>
              <a:ext uri="{FF2B5EF4-FFF2-40B4-BE49-F238E27FC236}">
                <a16:creationId xmlns:a16="http://schemas.microsoft.com/office/drawing/2014/main" id="{6342EF3C-A183-41D4-A30C-88D81951E13D}"/>
              </a:ext>
            </a:extLst>
          </p:cNvPr>
          <p:cNvSpPr txBox="1">
            <a:spLocks/>
          </p:cNvSpPr>
          <p:nvPr/>
        </p:nvSpPr>
        <p:spPr>
          <a:xfrm>
            <a:off x="271889" y="962640"/>
            <a:ext cx="8229600" cy="797485"/>
          </a:xfrm>
          <a:prstGeom prst="rect">
            <a:avLst/>
          </a:prstGeom>
        </p:spPr>
        <p:txBody>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代理模型（</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Surrogate model/Metamodel</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6" name="页脚占位符 2">
            <a:extLst>
              <a:ext uri="{FF2B5EF4-FFF2-40B4-BE49-F238E27FC236}">
                <a16:creationId xmlns:a16="http://schemas.microsoft.com/office/drawing/2014/main" id="{CEDF4CAE-D58D-440C-B46A-8097E82B7AC2}"/>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3" name="文本框 2">
            <a:extLst>
              <a:ext uri="{FF2B5EF4-FFF2-40B4-BE49-F238E27FC236}">
                <a16:creationId xmlns:a16="http://schemas.microsoft.com/office/drawing/2014/main" id="{580FD136-4467-458E-A37B-0C3CF8509C28}"/>
              </a:ext>
            </a:extLst>
          </p:cNvPr>
          <p:cNvSpPr txBox="1"/>
          <p:nvPr/>
        </p:nvSpPr>
        <p:spPr>
          <a:xfrm>
            <a:off x="257143" y="1863160"/>
            <a:ext cx="8629714" cy="2120902"/>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在实际工程中求解一些优化问题所需的计算量与成本是极高的，例如飞行器设计问题、车辆碰撞优化等问题，飞行器与车辆参数需要结合</a:t>
            </a:r>
            <a:r>
              <a:rPr lang="zh-CN" altLang="en-US" dirty="0">
                <a:solidFill>
                  <a:srgbClr val="C00000"/>
                </a:solidFill>
                <a:latin typeface="微软雅黑" panose="020B0503020204020204" pitchFamily="34" charset="-122"/>
                <a:ea typeface="微软雅黑" panose="020B0503020204020204" pitchFamily="34" charset="-122"/>
              </a:rPr>
              <a:t>实验结果</a:t>
            </a:r>
            <a:r>
              <a:rPr lang="zh-CN" altLang="en-US" dirty="0">
                <a:latin typeface="微软雅黑" panose="020B0503020204020204" pitchFamily="34" charset="-122"/>
                <a:ea typeface="微软雅黑" panose="020B0503020204020204" pitchFamily="34" charset="-122"/>
              </a:rPr>
              <a:t>进行确定，一方面，实验环境复杂，参数优化问题高度非线性；另一方面，实验的金钱成本与时间成本非常高，对全部可行的参数进行遍历实验是难以接受的。代理模型（</a:t>
            </a:r>
            <a:r>
              <a:rPr lang="en-US" altLang="zh-CN" dirty="0">
                <a:latin typeface="微软雅黑" panose="020B0503020204020204" pitchFamily="34" charset="-122"/>
                <a:ea typeface="微软雅黑" panose="020B0503020204020204" pitchFamily="34" charset="-122"/>
              </a:rPr>
              <a:t>surrogate model</a:t>
            </a:r>
            <a:r>
              <a:rPr lang="zh-CN" altLang="en-US" dirty="0">
                <a:latin typeface="微软雅黑" panose="020B0503020204020204" pitchFamily="34" charset="-122"/>
                <a:ea typeface="微软雅黑" panose="020B0503020204020204" pitchFamily="34" charset="-122"/>
              </a:rPr>
              <a:t>）常被应用于这一类优化问题。</a:t>
            </a:r>
          </a:p>
        </p:txBody>
      </p:sp>
    </p:spTree>
    <p:extLst>
      <p:ext uri="{BB962C8B-B14F-4D97-AF65-F5344CB8AC3E}">
        <p14:creationId xmlns:p14="http://schemas.microsoft.com/office/powerpoint/2010/main" val="3172747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4BE39A-AA74-4615-9263-909FAD1240F9}"/>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灯片编号占位符 3">
            <a:extLst>
              <a:ext uri="{FF2B5EF4-FFF2-40B4-BE49-F238E27FC236}">
                <a16:creationId xmlns:a16="http://schemas.microsoft.com/office/drawing/2014/main" id="{38C62E10-2951-4253-B0F7-5DCA6BBCE33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11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16" name="页脚占位符 2">
            <a:extLst>
              <a:ext uri="{FF2B5EF4-FFF2-40B4-BE49-F238E27FC236}">
                <a16:creationId xmlns:a16="http://schemas.microsoft.com/office/drawing/2014/main" id="{CEDF4CAE-D58D-440C-B46A-8097E82B7AC2}"/>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grpSp>
        <p:nvGrpSpPr>
          <p:cNvPr id="23" name="组合 22">
            <a:extLst>
              <a:ext uri="{FF2B5EF4-FFF2-40B4-BE49-F238E27FC236}">
                <a16:creationId xmlns:a16="http://schemas.microsoft.com/office/drawing/2014/main" id="{48F18C14-99EF-44D4-9B67-9DFCFA3B4E97}"/>
              </a:ext>
            </a:extLst>
          </p:cNvPr>
          <p:cNvGrpSpPr/>
          <p:nvPr/>
        </p:nvGrpSpPr>
        <p:grpSpPr>
          <a:xfrm>
            <a:off x="5049078" y="3429000"/>
            <a:ext cx="3591558" cy="2080613"/>
            <a:chOff x="870029" y="2046642"/>
            <a:chExt cx="6863714" cy="3576270"/>
          </a:xfrm>
        </p:grpSpPr>
        <p:pic>
          <p:nvPicPr>
            <p:cNvPr id="9" name="图片 8">
              <a:extLst>
                <a:ext uri="{FF2B5EF4-FFF2-40B4-BE49-F238E27FC236}">
                  <a16:creationId xmlns:a16="http://schemas.microsoft.com/office/drawing/2014/main" id="{3088F869-E610-4A8C-A5F9-5F7589934923}"/>
                </a:ext>
              </a:extLst>
            </p:cNvPr>
            <p:cNvPicPr>
              <a:picLocks noChangeAspect="1"/>
            </p:cNvPicPr>
            <p:nvPr/>
          </p:nvPicPr>
          <p:blipFill>
            <a:blip r:embed="rId2"/>
            <a:stretch>
              <a:fillRect/>
            </a:stretch>
          </p:blipFill>
          <p:spPr>
            <a:xfrm>
              <a:off x="947401" y="2046642"/>
              <a:ext cx="6786342" cy="3576270"/>
            </a:xfrm>
            <a:prstGeom prst="rect">
              <a:avLst/>
            </a:prstGeom>
          </p:spPr>
        </p:pic>
        <p:cxnSp>
          <p:nvCxnSpPr>
            <p:cNvPr id="7" name="直接连接符 6">
              <a:extLst>
                <a:ext uri="{FF2B5EF4-FFF2-40B4-BE49-F238E27FC236}">
                  <a16:creationId xmlns:a16="http://schemas.microsoft.com/office/drawing/2014/main" id="{2F9F26DE-962B-415C-9105-0A6434D57E04}"/>
                </a:ext>
              </a:extLst>
            </p:cNvPr>
            <p:cNvCxnSpPr>
              <a:cxnSpLocks/>
            </p:cNvCxnSpPr>
            <p:nvPr/>
          </p:nvCxnSpPr>
          <p:spPr>
            <a:xfrm flipV="1">
              <a:off x="1041186" y="2355655"/>
              <a:ext cx="6466449" cy="8596"/>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3EE54568-8ADD-4812-90FA-EBE2204E6B7A}"/>
                </a:ext>
              </a:extLst>
            </p:cNvPr>
            <p:cNvCxnSpPr>
              <a:cxnSpLocks/>
            </p:cNvCxnSpPr>
            <p:nvPr/>
          </p:nvCxnSpPr>
          <p:spPr>
            <a:xfrm flipV="1">
              <a:off x="870029" y="2681860"/>
              <a:ext cx="4672819" cy="45236"/>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18" name="文本框 17">
            <a:extLst>
              <a:ext uri="{FF2B5EF4-FFF2-40B4-BE49-F238E27FC236}">
                <a16:creationId xmlns:a16="http://schemas.microsoft.com/office/drawing/2014/main" id="{2537A776-2054-4285-BD7C-708522AF0968}"/>
              </a:ext>
            </a:extLst>
          </p:cNvPr>
          <p:cNvSpPr txBox="1"/>
          <p:nvPr/>
        </p:nvSpPr>
        <p:spPr>
          <a:xfrm>
            <a:off x="0" y="6192619"/>
            <a:ext cx="920569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宋体"/>
                <a:cs typeface="+mn-cs"/>
              </a:rPr>
              <a:t>Osorio C, </a:t>
            </a:r>
            <a:r>
              <a:rPr kumimoji="0" lang="en-US" altLang="zh-CN" sz="1800" b="0" i="0" u="none" strike="noStrike" kern="1200" cap="none" spc="0" normalizeH="0" baseline="0" noProof="0" dirty="0" err="1">
                <a:ln>
                  <a:noFill/>
                </a:ln>
                <a:solidFill>
                  <a:srgbClr val="222222"/>
                </a:solidFill>
                <a:effectLst/>
                <a:uLnTx/>
                <a:uFillTx/>
                <a:latin typeface="Arial" panose="020B0604020202020204" pitchFamily="34" charset="0"/>
                <a:ea typeface="宋体"/>
                <a:cs typeface="+mn-cs"/>
              </a:rPr>
              <a:t>Bierlaire</a:t>
            </a:r>
            <a:r>
              <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宋体"/>
                <a:cs typeface="+mn-cs"/>
              </a:rPr>
              <a:t> M. A simulation-based optimization framework for urban transportation problems[J]. Operations Research, 2013, 61(6): 1333-1345.</a:t>
            </a:r>
            <a:endParaRPr kumimoji="0" lang="zh-CN" altLang="en-US" sz="1800" b="0" i="0" u="none" strike="noStrike" kern="1200" cap="none" spc="0" normalizeH="0" baseline="0" noProof="0" dirty="0">
              <a:ln>
                <a:noFill/>
              </a:ln>
              <a:solidFill>
                <a:srgbClr val="000000"/>
              </a:solidFill>
              <a:effectLst/>
              <a:uLnTx/>
              <a:uFillTx/>
              <a:latin typeface="Arial"/>
              <a:ea typeface="宋体"/>
              <a:cs typeface="+mn-cs"/>
            </a:endParaRPr>
          </a:p>
        </p:txBody>
      </p:sp>
      <p:sp>
        <p:nvSpPr>
          <p:cNvPr id="20" name="文本框 19">
            <a:extLst>
              <a:ext uri="{FF2B5EF4-FFF2-40B4-BE49-F238E27FC236}">
                <a16:creationId xmlns:a16="http://schemas.microsoft.com/office/drawing/2014/main" id="{474BD3A8-E966-4D4D-BCBD-E5818394266C}"/>
              </a:ext>
            </a:extLst>
          </p:cNvPr>
          <p:cNvSpPr txBox="1"/>
          <p:nvPr/>
        </p:nvSpPr>
        <p:spPr>
          <a:xfrm>
            <a:off x="223632" y="1614888"/>
            <a:ext cx="8478076" cy="874407"/>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代理模型实际上是对复杂目标函数的近似表达（</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approximation</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），在优化过程中借助该近似模型实现对目标函数的优化</a:t>
            </a:r>
          </a:p>
        </p:txBody>
      </p:sp>
      <p:pic>
        <p:nvPicPr>
          <p:cNvPr id="3" name="图片 2">
            <a:extLst>
              <a:ext uri="{FF2B5EF4-FFF2-40B4-BE49-F238E27FC236}">
                <a16:creationId xmlns:a16="http://schemas.microsoft.com/office/drawing/2014/main" id="{B5927CCE-BD89-4873-804E-CC8F538C4CF1}"/>
              </a:ext>
            </a:extLst>
          </p:cNvPr>
          <p:cNvPicPr>
            <a:picLocks noChangeAspect="1"/>
          </p:cNvPicPr>
          <p:nvPr/>
        </p:nvPicPr>
        <p:blipFill rotWithShape="1">
          <a:blip r:embed="rId3"/>
          <a:srcRect l="7661" t="6280" r="5244" b="5416"/>
          <a:stretch/>
        </p:blipFill>
        <p:spPr>
          <a:xfrm>
            <a:off x="967627" y="2710993"/>
            <a:ext cx="3384275" cy="2573467"/>
          </a:xfrm>
          <a:prstGeom prst="rect">
            <a:avLst/>
          </a:prstGeom>
        </p:spPr>
      </p:pic>
      <p:sp>
        <p:nvSpPr>
          <p:cNvPr id="15" name="标题 1">
            <a:extLst>
              <a:ext uri="{FF2B5EF4-FFF2-40B4-BE49-F238E27FC236}">
                <a16:creationId xmlns:a16="http://schemas.microsoft.com/office/drawing/2014/main" id="{C11CBC95-8A4C-456B-A512-87BA206F5852}"/>
              </a:ext>
            </a:extLst>
          </p:cNvPr>
          <p:cNvSpPr txBox="1">
            <a:spLocks/>
          </p:cNvSpPr>
          <p:nvPr/>
        </p:nvSpPr>
        <p:spPr>
          <a:xfrm>
            <a:off x="237102" y="762106"/>
            <a:ext cx="8229600" cy="797485"/>
          </a:xfrm>
          <a:prstGeom prst="rect">
            <a:avLst/>
          </a:prstGeom>
        </p:spPr>
        <p:txBody>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代理模型（</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Surrogate model/Metamodel</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5" name="文本框 4">
            <a:extLst>
              <a:ext uri="{FF2B5EF4-FFF2-40B4-BE49-F238E27FC236}">
                <a16:creationId xmlns:a16="http://schemas.microsoft.com/office/drawing/2014/main" id="{0EA3DEDC-2566-45B0-A452-9CF65B4CDE4B}"/>
              </a:ext>
            </a:extLst>
          </p:cNvPr>
          <p:cNvSpPr txBox="1"/>
          <p:nvPr/>
        </p:nvSpPr>
        <p:spPr>
          <a:xfrm>
            <a:off x="1771383" y="5370791"/>
            <a:ext cx="2087217" cy="367748"/>
          </a:xfrm>
          <a:prstGeom prst="rect">
            <a:avLst/>
          </a:prstGeom>
          <a:noFill/>
        </p:spPr>
        <p:txBody>
          <a:bodyPr wrap="square" rtlCol="0">
            <a:spAutoFit/>
          </a:bodyPr>
          <a:lstStyle/>
          <a:p>
            <a:r>
              <a:rPr lang="zh-CN" altLang="en-US" dirty="0">
                <a:solidFill>
                  <a:srgbClr val="000000"/>
                </a:solidFill>
                <a:latin typeface="微软雅黑" panose="020B0503020204020204" pitchFamily="34" charset="-122"/>
                <a:ea typeface="微软雅黑" panose="020B0503020204020204" pitchFamily="34" charset="-122"/>
              </a:rPr>
              <a:t>以已知点拟合曲面</a:t>
            </a:r>
          </a:p>
        </p:txBody>
      </p:sp>
    </p:spTree>
    <p:extLst>
      <p:ext uri="{BB962C8B-B14F-4D97-AF65-F5344CB8AC3E}">
        <p14:creationId xmlns:p14="http://schemas.microsoft.com/office/powerpoint/2010/main" val="271559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4BE39A-AA74-4615-9263-909FAD1240F9}"/>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CF5701F-746E-469B-BDDA-F93B22D4DB72}"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4" name="灯片编号占位符 3">
            <a:extLst>
              <a:ext uri="{FF2B5EF4-FFF2-40B4-BE49-F238E27FC236}">
                <a16:creationId xmlns:a16="http://schemas.microsoft.com/office/drawing/2014/main" id="{38C62E10-2951-4253-B0F7-5DCA6BBCE33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D1009943-BA82-4F6A-BD7C-764069224CD2}"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12</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16" name="页脚占位符 2">
            <a:extLst>
              <a:ext uri="{FF2B5EF4-FFF2-40B4-BE49-F238E27FC236}">
                <a16:creationId xmlns:a16="http://schemas.microsoft.com/office/drawing/2014/main" id="{CEDF4CAE-D58D-440C-B46A-8097E82B7AC2}"/>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3" name="文本框 2">
            <a:extLst>
              <a:ext uri="{FF2B5EF4-FFF2-40B4-BE49-F238E27FC236}">
                <a16:creationId xmlns:a16="http://schemas.microsoft.com/office/drawing/2014/main" id="{DD97A573-43D8-412B-88F4-7C971D783486}"/>
              </a:ext>
            </a:extLst>
          </p:cNvPr>
          <p:cNvSpPr txBox="1"/>
          <p:nvPr/>
        </p:nvSpPr>
        <p:spPr>
          <a:xfrm>
            <a:off x="264160" y="2168028"/>
            <a:ext cx="8167024" cy="961097"/>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根据代理模型是否依据具体问题进行构建，代理模型可以分为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Physical metamodel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与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Functional metamodel</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7B03CE18-132F-4DCA-A422-D12DF40790FF}"/>
              </a:ext>
            </a:extLst>
          </p:cNvPr>
          <p:cNvSpPr txBox="1"/>
          <p:nvPr/>
        </p:nvSpPr>
        <p:spPr>
          <a:xfrm>
            <a:off x="-132824" y="3289373"/>
            <a:ext cx="9276824" cy="2169825"/>
          </a:xfrm>
          <a:prstGeom prst="rect">
            <a:avLst/>
          </a:prstGeom>
          <a:noFill/>
        </p:spPr>
        <p:txBody>
          <a:bodyPr wrap="square" rtlCol="0">
            <a:spAutoFit/>
          </a:bodyPr>
          <a:lstStyle/>
          <a:p>
            <a:pPr lvl="1">
              <a:lnSpc>
                <a:spcPct val="150000"/>
              </a:lnSpc>
            </a:pP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Physical Metamodel</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：与具体问题相结合的代理模型，一般是对复杂问题的简化表达，例如以静态交通分配模型作为动态仿真模型的代理模型</a:t>
            </a:r>
            <a:endPar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pPr>
            <a:endPar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pPr>
            <a:r>
              <a:rPr kumimoji="0" lang="en-US" altLang="zh-CN"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Functional Metamodel</a:t>
            </a:r>
            <a:r>
              <a:rPr kumimoji="0" lang="zh-CN" altLang="en-US"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：不与具体问题结合的代理模型，可以用于处理各种问题，例如高斯过程模型，多项式模型等</a:t>
            </a:r>
            <a:endParaRPr kumimoji="0" lang="zh-CN" altLang="en-US" b="0" i="0" u="none" strike="noStrike" kern="1200" cap="none" spc="0" normalizeH="0" baseline="0" noProof="0" dirty="0">
              <a:ln>
                <a:noFill/>
              </a:ln>
              <a:solidFill>
                <a:srgbClr val="000000"/>
              </a:solidFill>
              <a:effectLst/>
              <a:uLnTx/>
              <a:uFillTx/>
              <a:latin typeface="Arial"/>
              <a:ea typeface="宋体"/>
              <a:cs typeface="+mn-cs"/>
            </a:endParaRPr>
          </a:p>
        </p:txBody>
      </p:sp>
      <p:sp>
        <p:nvSpPr>
          <p:cNvPr id="8" name="文本框 7">
            <a:extLst>
              <a:ext uri="{FF2B5EF4-FFF2-40B4-BE49-F238E27FC236}">
                <a16:creationId xmlns:a16="http://schemas.microsoft.com/office/drawing/2014/main" id="{84F79D44-A5CD-4DFE-A6B9-B04E997F0F93}"/>
              </a:ext>
            </a:extLst>
          </p:cNvPr>
          <p:cNvSpPr txBox="1"/>
          <p:nvPr/>
        </p:nvSpPr>
        <p:spPr>
          <a:xfrm>
            <a:off x="295338" y="5742463"/>
            <a:ext cx="838272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贝叶斯优化方法选用</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高斯过程（</a:t>
            </a:r>
            <a:r>
              <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Gaussian process</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GP</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）模型</a:t>
            </a:r>
          </a:p>
        </p:txBody>
      </p:sp>
      <p:sp>
        <p:nvSpPr>
          <p:cNvPr id="10" name="标题 1">
            <a:extLst>
              <a:ext uri="{FF2B5EF4-FFF2-40B4-BE49-F238E27FC236}">
                <a16:creationId xmlns:a16="http://schemas.microsoft.com/office/drawing/2014/main" id="{4DBC7740-CFA0-4A32-A1C7-35BCAA3F4260}"/>
              </a:ext>
            </a:extLst>
          </p:cNvPr>
          <p:cNvSpPr txBox="1">
            <a:spLocks/>
          </p:cNvSpPr>
          <p:nvPr/>
        </p:nvSpPr>
        <p:spPr>
          <a:xfrm>
            <a:off x="162560" y="830168"/>
            <a:ext cx="8229600" cy="797485"/>
          </a:xfrm>
          <a:prstGeom prst="rect">
            <a:avLst/>
          </a:prstGeom>
        </p:spPr>
        <p:txBody>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代理模型（</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Surrogate model/Metamodel</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2898694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13</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mc:AlternateContent xmlns:mc="http://schemas.openxmlformats.org/markup-compatibility/2006">
        <mc:Choice xmlns:a14="http://schemas.microsoft.com/office/drawing/2010/main" Requires="a14">
          <p:sp>
            <p:nvSpPr>
              <p:cNvPr id="4" name="矩形 3"/>
              <p:cNvSpPr/>
              <p:nvPr/>
            </p:nvSpPr>
            <p:spPr>
              <a:xfrm>
                <a:off x="333445" y="2138064"/>
                <a:ext cx="7872990" cy="685124"/>
              </a:xfrm>
              <a:prstGeom prst="rect">
                <a:avLst/>
              </a:prstGeom>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第一步：基于已观测到的</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n</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个点的输入和输出信息，构造逼近函数</a:t>
                </a:r>
                <a14:m>
                  <m:oMath xmlns:m="http://schemas.openxmlformats.org/officeDocument/2006/math">
                    <m:bar>
                      <m:barPr>
                        <m:pos m:val="top"/>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bar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𝒇</m:t>
                        </m:r>
                      </m:e>
                    </m:ba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𝒙</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333445" y="2138064"/>
                <a:ext cx="7872990" cy="685124"/>
              </a:xfrm>
              <a:prstGeom prst="rect">
                <a:avLst/>
              </a:prstGeom>
              <a:blipFill>
                <a:blip r:embed="rId2"/>
                <a:stretch>
                  <a:fillRect l="-697"/>
                </a:stretch>
              </a:blipFill>
            </p:spPr>
            <p:txBody>
              <a:bodyPr/>
              <a:lstStyle/>
              <a:p>
                <a:r>
                  <a:rPr lang="zh-CN" altLang="en-US">
                    <a:noFill/>
                  </a:rPr>
                  <a:t> </a:t>
                </a:r>
              </a:p>
            </p:txBody>
          </p:sp>
        </mc:Fallback>
      </mc:AlternateContent>
      <p:sp>
        <p:nvSpPr>
          <p:cNvPr id="6" name="页脚占位符 2">
            <a:extLst>
              <a:ext uri="{FF2B5EF4-FFF2-40B4-BE49-F238E27FC236}">
                <a16:creationId xmlns:a16="http://schemas.microsoft.com/office/drawing/2014/main" id="{B8EA19B8-3761-4A88-B80C-89BF0A050DA0}"/>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Content Placeholder 2">
            <a:extLst>
              <a:ext uri="{FF2B5EF4-FFF2-40B4-BE49-F238E27FC236}">
                <a16:creationId xmlns:a16="http://schemas.microsoft.com/office/drawing/2014/main" id="{78B5885C-0252-4E7B-AE3F-C07F1C49F744}"/>
              </a:ext>
            </a:extLst>
          </p:cNvPr>
          <p:cNvSpPr txBox="1">
            <a:spLocks/>
          </p:cNvSpPr>
          <p:nvPr/>
        </p:nvSpPr>
        <p:spPr bwMode="auto">
          <a:xfrm>
            <a:off x="430808" y="1463433"/>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a:p>
            <a:pPr lvl="5">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Title 1"/>
          <p:cNvSpPr txBox="1">
            <a:spLocks/>
          </p:cNvSpPr>
          <p:nvPr/>
        </p:nvSpPr>
        <p:spPr bwMode="auto">
          <a:xfrm>
            <a:off x="264160" y="486284"/>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BA771CA-6787-4306-9708-ABDA324C86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275" y="2766274"/>
            <a:ext cx="7823270" cy="3605441"/>
          </a:xfrm>
          <a:prstGeom prst="rect">
            <a:avLst/>
          </a:prstGeom>
        </p:spPr>
      </p:pic>
      <p:pic>
        <p:nvPicPr>
          <p:cNvPr id="11" name="图片 10">
            <a:extLst>
              <a:ext uri="{FF2B5EF4-FFF2-40B4-BE49-F238E27FC236}">
                <a16:creationId xmlns:a16="http://schemas.microsoft.com/office/drawing/2014/main" id="{6FB0C37B-2275-4A80-B9C6-74C24EC3E0B9}"/>
              </a:ext>
            </a:extLst>
          </p:cNvPr>
          <p:cNvPicPr/>
          <p:nvPr/>
        </p:nvPicPr>
        <p:blipFill rotWithShape="1">
          <a:blip r:embed="rId4">
            <a:extLst>
              <a:ext uri="{28A0092B-C50C-407E-A947-70E740481C1C}">
                <a14:useLocalDpi xmlns:a14="http://schemas.microsoft.com/office/drawing/2010/main" val="0"/>
              </a:ext>
            </a:extLst>
          </a:blip>
          <a:srcRect t="2454" b="3928"/>
          <a:stretch/>
        </p:blipFill>
        <p:spPr bwMode="auto">
          <a:xfrm>
            <a:off x="4378960" y="94311"/>
            <a:ext cx="4747260" cy="16948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423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14</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mc:AlternateContent xmlns:mc="http://schemas.openxmlformats.org/markup-compatibility/2006">
        <mc:Choice xmlns:a14="http://schemas.microsoft.com/office/drawing/2010/main" Requires="a14">
          <p:sp>
            <p:nvSpPr>
              <p:cNvPr id="4" name="矩形 3"/>
              <p:cNvSpPr/>
              <p:nvPr/>
            </p:nvSpPr>
            <p:spPr>
              <a:xfrm>
                <a:off x="333445" y="2138064"/>
                <a:ext cx="7872990" cy="685124"/>
              </a:xfrm>
              <a:prstGeom prst="rect">
                <a:avLst/>
              </a:prstGeom>
            </p:spPr>
            <p:txBody>
              <a:bodyPr wrap="square">
                <a:spAutoFit/>
              </a:bodyPr>
              <a:lstStyle/>
              <a:p>
                <a:pPr lvl="0">
                  <a:defRPr/>
                </a:pP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第一步：基于已观测到的</a:t>
                </a:r>
                <a:r>
                  <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n</a:t>
                </a: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个点的输入和输出信息，构造逼近函数</a:t>
                </a:r>
                <a14:m>
                  <m:oMath xmlns:m="http://schemas.openxmlformats.org/officeDocument/2006/math">
                    <m:bar>
                      <m:barPr>
                        <m:pos m:val="top"/>
                        <m:ctrlP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barPr>
                      <m:e>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𝒇</m:t>
                        </m:r>
                      </m:e>
                    </m:ba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oMath>
                </a14:m>
                <a:endPar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333445" y="2138064"/>
                <a:ext cx="7872990" cy="685124"/>
              </a:xfrm>
              <a:prstGeom prst="rect">
                <a:avLst/>
              </a:prstGeom>
              <a:blipFill>
                <a:blip r:embed="rId2"/>
                <a:stretch>
                  <a:fillRect l="-697"/>
                </a:stretch>
              </a:blipFill>
            </p:spPr>
            <p:txBody>
              <a:bodyPr/>
              <a:lstStyle/>
              <a:p>
                <a:r>
                  <a:rPr lang="zh-CN" altLang="en-US">
                    <a:noFill/>
                  </a:rPr>
                  <a:t> </a:t>
                </a:r>
              </a:p>
            </p:txBody>
          </p:sp>
        </mc:Fallback>
      </mc:AlternateContent>
      <p:sp>
        <p:nvSpPr>
          <p:cNvPr id="6" name="页脚占位符 2">
            <a:extLst>
              <a:ext uri="{FF2B5EF4-FFF2-40B4-BE49-F238E27FC236}">
                <a16:creationId xmlns:a16="http://schemas.microsoft.com/office/drawing/2014/main" id="{B8EA19B8-3761-4A88-B80C-89BF0A050DA0}"/>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Content Placeholder 2">
            <a:extLst>
              <a:ext uri="{FF2B5EF4-FFF2-40B4-BE49-F238E27FC236}">
                <a16:creationId xmlns:a16="http://schemas.microsoft.com/office/drawing/2014/main" id="{78B5885C-0252-4E7B-AE3F-C07F1C49F744}"/>
              </a:ext>
            </a:extLst>
          </p:cNvPr>
          <p:cNvSpPr txBox="1">
            <a:spLocks/>
          </p:cNvSpPr>
          <p:nvPr/>
        </p:nvSpPr>
        <p:spPr bwMode="auto">
          <a:xfrm>
            <a:off x="430808" y="1463433"/>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a:p>
            <a:pPr lvl="5">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Title 1"/>
          <p:cNvSpPr txBox="1">
            <a:spLocks/>
          </p:cNvSpPr>
          <p:nvPr/>
        </p:nvSpPr>
        <p:spPr bwMode="auto">
          <a:xfrm>
            <a:off x="264160" y="486284"/>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6FB0C37B-2275-4A80-B9C6-74C24EC3E0B9}"/>
              </a:ext>
            </a:extLst>
          </p:cNvPr>
          <p:cNvPicPr/>
          <p:nvPr/>
        </p:nvPicPr>
        <p:blipFill rotWithShape="1">
          <a:blip r:embed="rId3">
            <a:extLst>
              <a:ext uri="{28A0092B-C50C-407E-A947-70E740481C1C}">
                <a14:useLocalDpi xmlns:a14="http://schemas.microsoft.com/office/drawing/2010/main" val="0"/>
              </a:ext>
            </a:extLst>
          </a:blip>
          <a:srcRect t="2454" b="3928"/>
          <a:stretch/>
        </p:blipFill>
        <p:spPr bwMode="auto">
          <a:xfrm>
            <a:off x="4378960" y="94311"/>
            <a:ext cx="4747260" cy="1694815"/>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90E9EC6E-61CA-42CC-84AC-9245F6077F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106" y="2618040"/>
            <a:ext cx="7327991" cy="4071106"/>
          </a:xfrm>
          <a:prstGeom prst="rect">
            <a:avLst/>
          </a:prstGeom>
        </p:spPr>
      </p:pic>
    </p:spTree>
    <p:extLst>
      <p:ext uri="{BB962C8B-B14F-4D97-AF65-F5344CB8AC3E}">
        <p14:creationId xmlns:p14="http://schemas.microsoft.com/office/powerpoint/2010/main" val="427874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15</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mc:AlternateContent xmlns:mc="http://schemas.openxmlformats.org/markup-compatibility/2006">
        <mc:Choice xmlns:a14="http://schemas.microsoft.com/office/drawing/2010/main" Requires="a14">
          <p:sp>
            <p:nvSpPr>
              <p:cNvPr id="4" name="矩形 3"/>
              <p:cNvSpPr/>
              <p:nvPr/>
            </p:nvSpPr>
            <p:spPr>
              <a:xfrm>
                <a:off x="333445" y="2138064"/>
                <a:ext cx="7872990" cy="2968761"/>
              </a:xfrm>
              <a:prstGeom prst="rect">
                <a:avLst/>
              </a:prstGeom>
            </p:spPr>
            <p:txBody>
              <a:bodyPr wrap="square">
                <a:spAutoFit/>
              </a:bodyPr>
              <a:lstStyle/>
              <a:p>
                <a:pPr lvl="0">
                  <a:defRPr/>
                </a:pP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第一步：基于已观测到的</a:t>
                </a:r>
                <a:r>
                  <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n</a:t>
                </a: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个点的输入和输出信息，构造逼近函数</a:t>
                </a:r>
                <a14:m>
                  <m:oMath xmlns:m="http://schemas.openxmlformats.org/officeDocument/2006/math">
                    <m:bar>
                      <m:barPr>
                        <m:pos m:val="top"/>
                        <m:ctrlP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barPr>
                      <m:e>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𝒇</m:t>
                        </m:r>
                      </m:e>
                    </m:ba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oMath>
                </a14:m>
                <a:endPar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在贝叶斯优化中，进一步选用高斯过程来完刻画各变量之间的关系。高斯过程假设</a:t>
                </a:r>
                <a14:m>
                  <m:oMath xmlns:m="http://schemas.openxmlformats.org/officeDocument/2006/math">
                    <m:r>
                      <a:rPr kumimoji="0" lang="zh-CN" altLang="en-US" sz="1800" b="0" i="1" u="none" strike="noStrike" kern="1200" cap="none" spc="0" normalizeH="0" baseline="0" noProof="0" dirty="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给定</m:t>
                    </m:r>
                    <m:r>
                      <a:rPr kumimoji="0" lang="zh-CN" alt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的</m:t>
                    </m:r>
                    <m:r>
                      <a:rPr kumimoji="0" lang="zh-CN" altLang="en-US" sz="1800" b="0" i="1" u="none" strike="noStrike" kern="1200" cap="none" spc="0" normalizeH="0" baseline="0" noProof="0" dirty="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观测点</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 </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𝑇</m:t>
                        </m:r>
                      </m:sup>
                    </m:sSup>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服从</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维联合高斯分布，也就是：</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𝑁</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𝝁</m:t>
                          </m:r>
                        </m:e>
                        <m:sub>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𝑲</m:t>
                          </m:r>
                        </m:e>
                        <m:sub>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𝒚𝒚</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m:oMathPara>
                </a14:m>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其中</a:t>
                </a:r>
                <a14:m>
                  <m:oMath xmlns:m="http://schemas.openxmlformats.org/officeDocument/2006/math">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𝝁</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sub>
                    </m:sSub>
                    <m:r>
                      <a:rPr kumimoji="0" lang="zh-CN" alt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𝝐</m:t>
                    </m:r>
                    <m:sSup>
                      <m:sSup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sym typeface="Arial" panose="020B0604020202020204" pitchFamily="34" charset="0"/>
                          </a:rPr>
                          <m:t>ℝ</m:t>
                        </m:r>
                      </m:e>
                      <m:sup>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𝒏</m:t>
                        </m:r>
                      </m:sup>
                    </m:sSup>
                    <m:r>
                      <a:rPr kumimoji="0" lang="zh-CN" altLang="en-US"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一般而言我们将</a:t>
                </a:r>
                <a14:m>
                  <m:oMath xmlns:m="http://schemas.openxmlformats.org/officeDocument/2006/math">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𝝁</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sub>
                    </m:sSub>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设置为一个零向量，这主要是因为</a:t>
                </a:r>
                <a14:m>
                  <m:oMath xmlns:m="http://schemas.openxmlformats.org/officeDocument/2006/math">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𝝁</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sub>
                    </m:sSub>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的值不影响高斯过程建模，</a:t>
                </a:r>
                <a14:m>
                  <m:oMath xmlns:m="http://schemas.openxmlformats.org/officeDocument/2006/math">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𝝁</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sub>
                    </m:sSub>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对于最终求最优值的问题也不会产生任何影响。</a:t>
                </a:r>
                <a14:m>
                  <m:oMath xmlns:m="http://schemas.openxmlformats.org/officeDocument/2006/math">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𝑲</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𝒚𝒚</m:t>
                        </m:r>
                      </m:sub>
                    </m:sSub>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是协方差矩阵。</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333445" y="2138064"/>
                <a:ext cx="7872990" cy="2968761"/>
              </a:xfrm>
              <a:prstGeom prst="rect">
                <a:avLst/>
              </a:prstGeom>
              <a:blipFill>
                <a:blip r:embed="rId2"/>
                <a:stretch>
                  <a:fillRect l="-697" b="-2259"/>
                </a:stretch>
              </a:blipFill>
            </p:spPr>
            <p:txBody>
              <a:bodyPr/>
              <a:lstStyle/>
              <a:p>
                <a:r>
                  <a:rPr lang="zh-CN" altLang="en-US">
                    <a:noFill/>
                  </a:rPr>
                  <a:t> </a:t>
                </a:r>
              </a:p>
            </p:txBody>
          </p:sp>
        </mc:Fallback>
      </mc:AlternateContent>
      <p:sp>
        <p:nvSpPr>
          <p:cNvPr id="6" name="页脚占位符 2">
            <a:extLst>
              <a:ext uri="{FF2B5EF4-FFF2-40B4-BE49-F238E27FC236}">
                <a16:creationId xmlns:a16="http://schemas.microsoft.com/office/drawing/2014/main" id="{B8EA19B8-3761-4A88-B80C-89BF0A050DA0}"/>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EE21A2C-CCB6-4134-BA99-E95EEFAAD8EF}"/>
                  </a:ext>
                </a:extLst>
              </p:cNvPr>
              <p:cNvSpPr txBox="1"/>
              <p:nvPr/>
            </p:nvSpPr>
            <p:spPr>
              <a:xfrm>
                <a:off x="2315110" y="5552563"/>
                <a:ext cx="3909660" cy="88036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𝑲</m:t>
                          </m:r>
                        </m:e>
                        <m:sub>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𝒚𝒚</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begChr m:val="["/>
                          <m:end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mr>
                            <m:m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r>
                              <m:e>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mr>
                          </m:m>
                        </m:e>
                      </m:d>
                    </m:oMath>
                  </m:oMathPara>
                </a14:m>
                <a:endParaRPr kumimoji="0" lang="zh-CN" altLang="en-US" sz="1800" b="0" i="0" u="none" strike="noStrike" kern="1200" cap="none" spc="0" normalizeH="0" baseline="0" noProof="0" dirty="0">
                  <a:ln>
                    <a:noFill/>
                  </a:ln>
                  <a:solidFill>
                    <a:srgbClr val="000000"/>
                  </a:solidFill>
                  <a:effectLst/>
                  <a:uLnTx/>
                  <a:uFillTx/>
                  <a:latin typeface="Arial"/>
                  <a:ea typeface="宋体"/>
                  <a:cs typeface="+mn-cs"/>
                </a:endParaRPr>
              </a:p>
            </p:txBody>
          </p:sp>
        </mc:Choice>
        <mc:Fallback xmlns="">
          <p:sp>
            <p:nvSpPr>
              <p:cNvPr id="3" name="文本框 2">
                <a:extLst>
                  <a:ext uri="{FF2B5EF4-FFF2-40B4-BE49-F238E27FC236}">
                    <a16:creationId xmlns:a16="http://schemas.microsoft.com/office/drawing/2014/main" id="{BEE21A2C-CCB6-4134-BA99-E95EEFAAD8EF}"/>
                  </a:ext>
                </a:extLst>
              </p:cNvPr>
              <p:cNvSpPr txBox="1">
                <a:spLocks noRot="1" noChangeAspect="1" noMove="1" noResize="1" noEditPoints="1" noAdjustHandles="1" noChangeArrowheads="1" noChangeShapeType="1" noTextEdit="1"/>
              </p:cNvSpPr>
              <p:nvPr/>
            </p:nvSpPr>
            <p:spPr>
              <a:xfrm>
                <a:off x="2315110" y="5552563"/>
                <a:ext cx="3909660" cy="880369"/>
              </a:xfrm>
              <a:prstGeom prst="rect">
                <a:avLst/>
              </a:prstGeom>
              <a:blipFill>
                <a:blip r:embed="rId3"/>
                <a:stretch>
                  <a:fillRect/>
                </a:stretch>
              </a:blipFill>
            </p:spPr>
            <p:txBody>
              <a:bodyPr/>
              <a:lstStyle/>
              <a:p>
                <a:r>
                  <a:rPr lang="zh-CN" altLang="en-US">
                    <a:noFill/>
                  </a:rPr>
                  <a:t> </a:t>
                </a:r>
              </a:p>
            </p:txBody>
          </p:sp>
        </mc:Fallback>
      </mc:AlternateContent>
      <p:sp>
        <p:nvSpPr>
          <p:cNvPr id="7" name="Content Placeholder 2">
            <a:extLst>
              <a:ext uri="{FF2B5EF4-FFF2-40B4-BE49-F238E27FC236}">
                <a16:creationId xmlns:a16="http://schemas.microsoft.com/office/drawing/2014/main" id="{78B5885C-0252-4E7B-AE3F-C07F1C49F744}"/>
              </a:ext>
            </a:extLst>
          </p:cNvPr>
          <p:cNvSpPr txBox="1">
            <a:spLocks/>
          </p:cNvSpPr>
          <p:nvPr/>
        </p:nvSpPr>
        <p:spPr bwMode="auto">
          <a:xfrm>
            <a:off x="430808" y="1463433"/>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a:p>
            <a:pPr lvl="5">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8" name="Title 1"/>
          <p:cNvSpPr txBox="1">
            <a:spLocks/>
          </p:cNvSpPr>
          <p:nvPr/>
        </p:nvSpPr>
        <p:spPr bwMode="auto">
          <a:xfrm>
            <a:off x="264160" y="486284"/>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2500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16</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mc:AlternateContent xmlns:mc="http://schemas.openxmlformats.org/markup-compatibility/2006">
        <mc:Choice xmlns:a14="http://schemas.microsoft.com/office/drawing/2010/main" Requires="a14">
          <p:sp>
            <p:nvSpPr>
              <p:cNvPr id="4" name="矩形 3"/>
              <p:cNvSpPr/>
              <p:nvPr/>
            </p:nvSpPr>
            <p:spPr>
              <a:xfrm>
                <a:off x="404890" y="2056040"/>
                <a:ext cx="9015731" cy="685124"/>
              </a:xfrm>
              <a:prstGeom prst="rect">
                <a:avLst/>
              </a:prstGeom>
            </p:spPr>
            <p:txBody>
              <a:bodyPr wrap="square">
                <a:spAutoFit/>
              </a:bodyPr>
              <a:lstStyle/>
              <a:p>
                <a:pPr lvl="0">
                  <a:defRPr/>
                </a:pP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第一步：基于已观测到的</a:t>
                </a:r>
                <a:r>
                  <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n</a:t>
                </a: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个点的输入和输出信息，构造逼近函数</a:t>
                </a:r>
                <a14:m>
                  <m:oMath xmlns:m="http://schemas.openxmlformats.org/officeDocument/2006/math">
                    <m:bar>
                      <m:barPr>
                        <m:pos m:val="top"/>
                        <m:ctrlP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barPr>
                      <m:e>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𝒇</m:t>
                        </m:r>
                      </m:e>
                    </m:ba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oMath>
                </a14:m>
                <a:endPar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404890" y="2056040"/>
                <a:ext cx="9015731" cy="685124"/>
              </a:xfrm>
              <a:prstGeom prst="rect">
                <a:avLst/>
              </a:prstGeom>
              <a:blipFill>
                <a:blip r:embed="rId2"/>
                <a:stretch>
                  <a:fillRect l="-541"/>
                </a:stretch>
              </a:blipFill>
            </p:spPr>
            <p:txBody>
              <a:bodyPr/>
              <a:lstStyle/>
              <a:p>
                <a:r>
                  <a:rPr lang="zh-CN" altLang="en-US">
                    <a:noFill/>
                  </a:rPr>
                  <a:t> </a:t>
                </a:r>
              </a:p>
            </p:txBody>
          </p:sp>
        </mc:Fallback>
      </mc:AlternateContent>
      <p:sp>
        <p:nvSpPr>
          <p:cNvPr id="6" name="页脚占位符 2">
            <a:extLst>
              <a:ext uri="{FF2B5EF4-FFF2-40B4-BE49-F238E27FC236}">
                <a16:creationId xmlns:a16="http://schemas.microsoft.com/office/drawing/2014/main" id="{B8EA19B8-3761-4A88-B80C-89BF0A050DA0}"/>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EE21A2C-CCB6-4134-BA99-E95EEFAAD8EF}"/>
                  </a:ext>
                </a:extLst>
              </p:cNvPr>
              <p:cNvSpPr txBox="1"/>
              <p:nvPr/>
            </p:nvSpPr>
            <p:spPr>
              <a:xfrm>
                <a:off x="2180720" y="2654465"/>
                <a:ext cx="3909660" cy="88036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𝑲</m:t>
                          </m:r>
                        </m:e>
                        <m:sub>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𝒚𝒚</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begChr m:val="["/>
                          <m:end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mr>
                            <m:m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r>
                              <m:e>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mr>
                          </m:m>
                        </m:e>
                      </m:d>
                    </m:oMath>
                  </m:oMathPara>
                </a14:m>
                <a:endParaRPr kumimoji="0" lang="zh-CN" altLang="en-US" sz="1800" b="0" i="0" u="none" strike="noStrike" kern="1200" cap="none" spc="0" normalizeH="0" baseline="0" noProof="0" dirty="0">
                  <a:ln>
                    <a:noFill/>
                  </a:ln>
                  <a:solidFill>
                    <a:srgbClr val="000000"/>
                  </a:solidFill>
                  <a:effectLst/>
                  <a:uLnTx/>
                  <a:uFillTx/>
                  <a:latin typeface="Arial"/>
                  <a:ea typeface="宋体"/>
                  <a:cs typeface="+mn-cs"/>
                </a:endParaRPr>
              </a:p>
            </p:txBody>
          </p:sp>
        </mc:Choice>
        <mc:Fallback xmlns="">
          <p:sp>
            <p:nvSpPr>
              <p:cNvPr id="3" name="文本框 2">
                <a:extLst>
                  <a:ext uri="{FF2B5EF4-FFF2-40B4-BE49-F238E27FC236}">
                    <a16:creationId xmlns:a16="http://schemas.microsoft.com/office/drawing/2014/main" id="{BEE21A2C-CCB6-4134-BA99-E95EEFAAD8EF}"/>
                  </a:ext>
                </a:extLst>
              </p:cNvPr>
              <p:cNvSpPr txBox="1">
                <a:spLocks noRot="1" noChangeAspect="1" noMove="1" noResize="1" noEditPoints="1" noAdjustHandles="1" noChangeArrowheads="1" noChangeShapeType="1" noTextEdit="1"/>
              </p:cNvSpPr>
              <p:nvPr/>
            </p:nvSpPr>
            <p:spPr>
              <a:xfrm>
                <a:off x="2180720" y="2654465"/>
                <a:ext cx="3909660" cy="880369"/>
              </a:xfrm>
              <a:prstGeom prst="rect">
                <a:avLst/>
              </a:prstGeom>
              <a:blipFill>
                <a:blip r:embed="rId3"/>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DE64E61-A44D-4B48-90DA-1291C609FA42}"/>
              </a:ext>
            </a:extLst>
          </p:cNvPr>
          <p:cNvSpPr txBox="1"/>
          <p:nvPr/>
        </p:nvSpPr>
        <p:spPr>
          <a:xfrm>
            <a:off x="404890" y="3658571"/>
            <a:ext cx="833421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通过径向基（</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RBF</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）核函数对相关性进行度量：</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1471360-E1F4-4A88-86EB-7BA4A50250B4}"/>
                  </a:ext>
                </a:extLst>
              </p:cNvPr>
              <p:cNvSpPr txBox="1"/>
              <p:nvPr/>
            </p:nvSpPr>
            <p:spPr>
              <a:xfrm>
                <a:off x="2735294" y="4071511"/>
                <a:ext cx="3355086" cy="7159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𝐶𝑜𝑣</m:t>
                      </m:r>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𝑗</m:t>
                              </m:r>
                            </m:sub>
                          </m:sSub>
                        </m:e>
                      </m:d>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exp</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sSubSup>
                                <m:sSub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d>
                                    <m:dPr>
                                      <m:begChr m:val="‖"/>
                                      <m:end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𝑗</m:t>
                                          </m:r>
                                        </m:sub>
                                      </m:sSub>
                                    </m:e>
                                  </m:d>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bSup>
                            </m:num>
                            <m:den>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𝑙</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den>
                          </m:f>
                        </m:e>
                      </m:d>
                    </m:oMath>
                  </m:oMathPara>
                </a14:m>
                <a:endParaRPr kumimoji="0" lang="zh-CN" altLang="en-US" sz="1800" b="0" i="0" u="none" strike="noStrike" kern="1200" cap="none" spc="0" normalizeH="0" baseline="0" noProof="0" dirty="0">
                  <a:ln>
                    <a:noFill/>
                  </a:ln>
                  <a:solidFill>
                    <a:srgbClr val="000000"/>
                  </a:solidFill>
                  <a:effectLst/>
                  <a:uLnTx/>
                  <a:uFillTx/>
                  <a:latin typeface="Arial"/>
                  <a:ea typeface="宋体"/>
                  <a:cs typeface="+mn-cs"/>
                </a:endParaRPr>
              </a:p>
            </p:txBody>
          </p:sp>
        </mc:Choice>
        <mc:Fallback xmlns="">
          <p:sp>
            <p:nvSpPr>
              <p:cNvPr id="7" name="文本框 6">
                <a:extLst>
                  <a:ext uri="{FF2B5EF4-FFF2-40B4-BE49-F238E27FC236}">
                    <a16:creationId xmlns:a16="http://schemas.microsoft.com/office/drawing/2014/main" id="{D1471360-E1F4-4A88-86EB-7BA4A50250B4}"/>
                  </a:ext>
                </a:extLst>
              </p:cNvPr>
              <p:cNvSpPr txBox="1">
                <a:spLocks noRot="1" noChangeAspect="1" noMove="1" noResize="1" noEditPoints="1" noAdjustHandles="1" noChangeArrowheads="1" noChangeShapeType="1" noTextEdit="1"/>
              </p:cNvSpPr>
              <p:nvPr/>
            </p:nvSpPr>
            <p:spPr>
              <a:xfrm>
                <a:off x="2735294" y="4071511"/>
                <a:ext cx="3355086" cy="71590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73679A4-01CF-4385-A5B3-9FE88384C7D2}"/>
                  </a:ext>
                </a:extLst>
              </p:cNvPr>
              <p:cNvSpPr txBox="1"/>
              <p:nvPr/>
            </p:nvSpPr>
            <p:spPr>
              <a:xfrm>
                <a:off x="377482" y="4684541"/>
                <a:ext cx="8389034" cy="1705403"/>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采用径向基函数中对相关性进行度量，蕴含了一个假设，即：两个参数在空间中越接近，他们对应的模型表现就越接近，这一假设在处理连续函数时是合理的</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径向基核函数的参数</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rPr>
                      <m:t>𝑙</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可以通过最大似然估计获得</a:t>
                </a:r>
              </a:p>
            </p:txBody>
          </p:sp>
        </mc:Choice>
        <mc:Fallback xmlns="">
          <p:sp>
            <p:nvSpPr>
              <p:cNvPr id="8" name="文本框 7">
                <a:extLst>
                  <a:ext uri="{FF2B5EF4-FFF2-40B4-BE49-F238E27FC236}">
                    <a16:creationId xmlns:a16="http://schemas.microsoft.com/office/drawing/2014/main" id="{673679A4-01CF-4385-A5B3-9FE88384C7D2}"/>
                  </a:ext>
                </a:extLst>
              </p:cNvPr>
              <p:cNvSpPr txBox="1">
                <a:spLocks noRot="1" noChangeAspect="1" noMove="1" noResize="1" noEditPoints="1" noAdjustHandles="1" noChangeArrowheads="1" noChangeShapeType="1" noTextEdit="1"/>
              </p:cNvSpPr>
              <p:nvPr/>
            </p:nvSpPr>
            <p:spPr>
              <a:xfrm>
                <a:off x="377482" y="4684541"/>
                <a:ext cx="8389034" cy="1705403"/>
              </a:xfrm>
              <a:prstGeom prst="rect">
                <a:avLst/>
              </a:prstGeom>
              <a:blipFill>
                <a:blip r:embed="rId5"/>
                <a:stretch>
                  <a:fillRect l="-509" b="-4643"/>
                </a:stretch>
              </a:blipFill>
            </p:spPr>
            <p:txBody>
              <a:bodyPr/>
              <a:lstStyle/>
              <a:p>
                <a:r>
                  <a:rPr lang="zh-CN" altLang="en-US">
                    <a:noFill/>
                  </a:rPr>
                  <a:t> </a:t>
                </a:r>
              </a:p>
            </p:txBody>
          </p:sp>
        </mc:Fallback>
      </mc:AlternateContent>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404890" y="1302384"/>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p:txBody>
      </p:sp>
      <p:sp>
        <p:nvSpPr>
          <p:cNvPr id="11" name="Title 1"/>
          <p:cNvSpPr txBox="1">
            <a:spLocks/>
          </p:cNvSpPr>
          <p:nvPr/>
        </p:nvSpPr>
        <p:spPr bwMode="auto">
          <a:xfrm>
            <a:off x="264160" y="486284"/>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3912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17</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mc:AlternateContent xmlns:mc="http://schemas.openxmlformats.org/markup-compatibility/2006">
        <mc:Choice xmlns:a14="http://schemas.microsoft.com/office/drawing/2010/main" Requires="a14">
          <p:sp>
            <p:nvSpPr>
              <p:cNvPr id="4" name="矩形 3"/>
              <p:cNvSpPr/>
              <p:nvPr/>
            </p:nvSpPr>
            <p:spPr>
              <a:xfrm>
                <a:off x="86383" y="1000874"/>
                <a:ext cx="9057617" cy="5876096"/>
              </a:xfrm>
              <a:prstGeom prst="rect">
                <a:avLst/>
              </a:prstGeom>
            </p:spPr>
            <p:txBody>
              <a:bodyPr wrap="square">
                <a:spAutoFit/>
              </a:bodyPr>
              <a:lstStyle/>
              <a:p>
                <a:pPr lvl="0">
                  <a:defRPr/>
                </a:pP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第一步：基于已观测到的</a:t>
                </a:r>
                <a:r>
                  <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n</a:t>
                </a: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个点的输入和输出信息，构造逼近函数</a:t>
                </a:r>
                <a14:m>
                  <m:oMath xmlns:m="http://schemas.openxmlformats.org/officeDocument/2006/math">
                    <m:bar>
                      <m:barPr>
                        <m:pos m:val="top"/>
                        <m:ctrlP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barPr>
                      <m:e>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𝒇</m:t>
                        </m:r>
                      </m:e>
                    </m:ba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oMath>
                </a14:m>
                <a:endPar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我们记未知观测值点</a:t>
                </a:r>
                <a14:m>
                  <m:oMath xmlns:m="http://schemas.openxmlformats.org/officeDocument/2006/math">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（即没有进行模型训练得到模型表现值</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）处的函数值为</a:t>
                </a:r>
                <a14:m>
                  <m:oMath xmlns:m="http://schemas.openxmlformats.org/officeDocument/2006/math">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oMath>
                </a14:m>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那么根据高斯过程的假设，</a:t>
                </a:r>
                <a:r>
                  <a:rPr kumimoji="0" lang="en-US" altLang="zh-CN" sz="1800" b="0" i="0" u="none" strike="noStrike" kern="1200" cap="none" spc="0" normalizeH="0" baseline="0" noProof="0" dirty="0">
                    <a:ln>
                      <a:noFill/>
                    </a:ln>
                    <a:solidFill>
                      <a:srgbClr val="000000"/>
                    </a:solidFill>
                    <a:effectLst/>
                    <a:uLnTx/>
                    <a:uFillTx/>
                    <a:latin typeface="Arial"/>
                    <a:ea typeface="微软雅黑" panose="020B0503020204020204" pitchFamily="34" charset="-122"/>
                    <a:cs typeface="+mn-cs"/>
                    <a:sym typeface="Arial" panose="020B0604020202020204" pitchFamily="34" charset="0"/>
                  </a:rPr>
                  <a:t> </a:t>
                </a:r>
                <a14:m>
                  <m:oMath xmlns:m="http://schemas.openxmlformats.org/officeDocument/2006/math">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𝑇</m:t>
                        </m:r>
                      </m:sup>
                    </m:sSup>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服从</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维联合高斯分布，根据联合高斯分布，有：</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dPr>
                        <m:e>
                          <m:m>
                            <m:mPr>
                              <m:mcs>
                                <m:mc>
                                  <m:mcPr>
                                    <m:count m:val="1"/>
                                    <m:mcJc m:val="center"/>
                                  </m:mcPr>
                                </m:mc>
                              </m:mcs>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mPr>
                            <m:mr>
                              <m:e>
                                <m:r>
                                  <m:rPr>
                                    <m:brk m:alnAt="7"/>
                                  </m:r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e>
                            </m:mr>
                            <m:mr>
                              <m:e>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e>
                            </m:mr>
                          </m:m>
                        </m:e>
                      </m:d>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𝑁</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d>
                        <m:dPr>
                          <m:begChr m:val="["/>
                          <m:end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dPr>
                        <m:e>
                          <m:m>
                            <m:mPr>
                              <m:mcs>
                                <m:mc>
                                  <m:mcPr>
                                    <m:count m:val="1"/>
                                    <m:mcJc m:val="center"/>
                                  </m:mcPr>
                                </m:mc>
                              </m:mcs>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mPr>
                            <m:mr>
                              <m:e>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𝝁</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sub>
                                </m:sSub>
                              </m:e>
                            </m:mr>
                            <m:mr>
                              <m:e>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𝝁</m:t>
                                    </m:r>
                                  </m:e>
                                  <m:sub>
                                    <m:sSup>
                                      <m:sSup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e>
                                      <m:sup>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e>
                            </m:mr>
                          </m:m>
                        </m:e>
                      </m:d>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d>
                        <m:dPr>
                          <m:begChr m:val="["/>
                          <m:end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dPr>
                        <m:e>
                          <m:m>
                            <m:mPr>
                              <m:mcs>
                                <m:mc>
                                  <m:mcPr>
                                    <m:count m:val="2"/>
                                    <m:mcJc m:val="center"/>
                                  </m:mcPr>
                                </m:mc>
                              </m:mcs>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mPr>
                            <m:mr>
                              <m:e>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𝑲</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𝒚𝒚</m:t>
                                    </m:r>
                                  </m:sub>
                                </m:sSub>
                              </m:e>
                              <m:e>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𝑲</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sSubSup>
                                      <m:sSubSup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e>
                                      <m:sub/>
                                      <m:sup>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bSup>
                                  </m:sub>
                                </m:sSub>
                              </m:e>
                            </m:mr>
                            <m:mr>
                              <m:e>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𝑲</m:t>
                                    </m:r>
                                  </m:e>
                                  <m:sub>
                                    <m:sSup>
                                      <m:sSup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e>
                                      <m:sup>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sub>
                                </m:sSub>
                              </m:e>
                              <m:e>
                                <m:sSub>
                                  <m:sSub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𝑲</m:t>
                                    </m:r>
                                  </m:e>
                                  <m:sub>
                                    <m:sSup>
                                      <m:sSup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e>
                                      <m:sup>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Sup>
                                      <m:sSupPr>
                                        <m:ctrlP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e>
                                      <m:sup>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e>
                            </m:mr>
                          </m:m>
                        </m:e>
                      </m:d>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m:oMathPara>
                </a14:m>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根据联合高斯分布公式我们可以整理得到</a:t>
                </a:r>
                <a14:m>
                  <m:oMath xmlns:m="http://schemas.openxmlformats.org/officeDocument/2006/math">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的后验</a:t>
                </a:r>
                <a14:m>
                  <m:oMath xmlns:m="http://schemas.openxmlformats.org/officeDocument/2006/math">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分布</m:t>
                    </m:r>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𝒙</m:t>
                      </m:r>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𝑁</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Sup>
                        <m:sSub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𝑇</m:t>
                          </m:r>
                        </m:sup>
                      </m:sSubSup>
                      <m:sSubSup>
                        <m:sSub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𝑦𝑦</m:t>
                          </m:r>
                        </m:sub>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sup>
                      </m:sSubSup>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𝜇</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ub>
                          </m:sSub>
                        </m:e>
                      </m:d>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𝜇</m:t>
                          </m:r>
                        </m:e>
                        <m:sub>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Sup>
                        <m:sSub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𝑇</m:t>
                          </m:r>
                        </m:sup>
                      </m:sSubSup>
                      <m:sSubSup>
                        <m:sSub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𝑦𝑦</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sup>
                      </m:sSubSup>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m:oMathPara>
                </a14:m>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其中</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𝜇</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 </m:t>
                    </m:r>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与</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𝜇</m:t>
                        </m:r>
                      </m:e>
                      <m:sub>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为零向量，</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d>
                      <m:dPr>
                        <m:begChr m:val="["/>
                        <m:end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dPr>
                      <m:e>
                        <m:m>
                          <m:mPr>
                            <m:mcs>
                              <m:mc>
                                <m:mcPr>
                                  <m:count m:val="1"/>
                                  <m:mcJc m:val="center"/>
                                </m:mcPr>
                              </m:mc>
                            </m:mcs>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mPr>
                          <m:mr>
                            <m:e>
                              <m:r>
                                <m:rPr>
                                  <m:brk m:alnAt="7"/>
                                </m:r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𝐶</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𝑜𝑣</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m:rPr>
                                  <m:brk m:alnAt="7"/>
                                </m:r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e>
                          </m:mr>
                          <m:m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e>
                          </m:mr>
                          <m:m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𝐶𝑜𝑣</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e>
                          </m:mr>
                        </m:m>
                      </m:e>
                    </m:d>
                  </m:oMath>
                </a14:m>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800" b="1" i="0" u="none" strike="noStrike" kern="1200" cap="none" spc="0" normalizeH="0" baseline="0" noProof="0" dirty="0">
                    <a:ln>
                      <a:noFill/>
                    </a:ln>
                    <a:solidFill>
                      <a:srgbClr val="000000"/>
                    </a:solidFill>
                    <a:effectLst/>
                    <a:uLnTx/>
                    <a:uFillTx/>
                    <a:latin typeface="Arial"/>
                    <a:ea typeface="宋体"/>
                    <a:cs typeface="+mn-cs"/>
                  </a:rPr>
                  <a:t> </a:t>
                </a:r>
                <a14:m>
                  <m:oMath xmlns:m="http://schemas.openxmlformats.org/officeDocument/2006/math">
                    <m:sSub>
                      <m:sSub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cs"/>
                          </a:rPr>
                          <m:t>𝑲</m:t>
                        </m:r>
                      </m:e>
                      <m:sub>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cs typeface="+mn-cs"/>
                          </a:rPr>
                          <m:t>𝒚𝒚</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mPr>
                          <m:mr>
                            <m:e>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e>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mr>
                          <m:m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mr>
                          <m:mr>
                            <m:e>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e>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𝑜𝑣</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b>
                              </m:sSub>
                              <m:r>
                                <m:rPr>
                                  <m:brk m:alnAt="7"/>
                                </m:r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e>
                          </m:mr>
                        </m:m>
                      </m:e>
                    </m:d>
                  </m:oMath>
                </a14:m>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至此，逼近函数</a:t>
                </a:r>
                <a14:m>
                  <m:oMath xmlns:m="http://schemas.openxmlformats.org/officeDocument/2006/math">
                    <m:bar>
                      <m:barPr>
                        <m:pos m:val="top"/>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bar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𝒇</m:t>
                        </m:r>
                      </m:e>
                    </m:ba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𝒙</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已经由高斯过程给出</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86383" y="1000874"/>
                <a:ext cx="9057617" cy="5876096"/>
              </a:xfrm>
              <a:prstGeom prst="rect">
                <a:avLst/>
              </a:prstGeom>
              <a:blipFill>
                <a:blip r:embed="rId2"/>
                <a:stretch>
                  <a:fillRect l="-538" b="-726"/>
                </a:stretch>
              </a:blipFill>
            </p:spPr>
            <p:txBody>
              <a:bodyPr/>
              <a:lstStyle/>
              <a:p>
                <a:r>
                  <a:rPr lang="zh-CN" altLang="en-US">
                    <a:noFill/>
                  </a:rPr>
                  <a:t> </a:t>
                </a:r>
              </a:p>
            </p:txBody>
          </p:sp>
        </mc:Fallback>
      </mc:AlternateContent>
      <p:sp>
        <p:nvSpPr>
          <p:cNvPr id="6" name="页脚占位符 2">
            <a:extLst>
              <a:ext uri="{FF2B5EF4-FFF2-40B4-BE49-F238E27FC236}">
                <a16:creationId xmlns:a16="http://schemas.microsoft.com/office/drawing/2014/main" id="{B8EA19B8-3761-4A88-B80C-89BF0A050DA0}"/>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7" name="Content Placeholder 2">
            <a:extLst>
              <a:ext uri="{FF2B5EF4-FFF2-40B4-BE49-F238E27FC236}">
                <a16:creationId xmlns:a16="http://schemas.microsoft.com/office/drawing/2014/main" id="{78B5885C-0252-4E7B-AE3F-C07F1C49F744}"/>
              </a:ext>
            </a:extLst>
          </p:cNvPr>
          <p:cNvSpPr txBox="1">
            <a:spLocks/>
          </p:cNvSpPr>
          <p:nvPr/>
        </p:nvSpPr>
        <p:spPr bwMode="auto">
          <a:xfrm>
            <a:off x="86383" y="433058"/>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8345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18</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mc:AlternateContent xmlns:mc="http://schemas.openxmlformats.org/markup-compatibility/2006">
        <mc:Choice xmlns:a14="http://schemas.microsoft.com/office/drawing/2010/main" Requires="a14">
          <p:sp>
            <p:nvSpPr>
              <p:cNvPr id="4" name="矩形 3"/>
              <p:cNvSpPr/>
              <p:nvPr/>
            </p:nvSpPr>
            <p:spPr>
              <a:xfrm>
                <a:off x="162560" y="1621088"/>
                <a:ext cx="9015731" cy="3697615"/>
              </a:xfrm>
              <a:prstGeom prst="rect">
                <a:avLst/>
              </a:prstGeom>
            </p:spPr>
            <p:txBody>
              <a:bodyPr wrap="square">
                <a:spAutoFit/>
              </a:bodyPr>
              <a:lstStyle/>
              <a:p>
                <a:pPr lvl="0">
                  <a:defRPr/>
                </a:pP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第一步：基于已观测到的</a:t>
                </a:r>
                <a:r>
                  <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n</a:t>
                </a: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个点的输入和输出信息，构造逼近函数</a:t>
                </a:r>
                <a14:m>
                  <m:oMath xmlns:m="http://schemas.openxmlformats.org/officeDocument/2006/math">
                    <m:bar>
                      <m:barPr>
                        <m:pos m:val="top"/>
                        <m:ctrlP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barPr>
                      <m:e>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𝒇</m:t>
                        </m:r>
                      </m:e>
                    </m:ba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oMath>
                </a14:m>
                <a:endPar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根据联合高斯分布公式我们可以整理得到</a:t>
                </a:r>
                <a14:m>
                  <m:oMath xmlns:m="http://schemas.openxmlformats.org/officeDocument/2006/math">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的后验</a:t>
                </a:r>
                <a14:m>
                  <m:oMath xmlns:m="http://schemas.openxmlformats.org/officeDocument/2006/math">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分布</m:t>
                    </m:r>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𝒙</m:t>
                      </m:r>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𝑁</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Sup>
                        <m:sSub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𝑇</m:t>
                          </m:r>
                        </m:sup>
                      </m:sSubSup>
                      <m:sSubSup>
                        <m:sSub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𝑦𝑦</m:t>
                          </m:r>
                        </m:sub>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sup>
                      </m:sSubSup>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𝜇</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ub>
                          </m:sSub>
                        </m:e>
                      </m:d>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𝜇</m:t>
                          </m:r>
                        </m:e>
                        <m:sub>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Sup>
                        <m:sSub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𝑇</m:t>
                          </m:r>
                        </m:sup>
                      </m:sSubSup>
                      <m:sSubSup>
                        <m:sSub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𝑦𝑦</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sup>
                      </m:sSubSup>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m:oMathPara>
                </a14:m>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我们可以记：</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𝜇</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Sup>
                      <m:sSub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𝑇</m:t>
                        </m:r>
                      </m:sup>
                    </m:sSubSup>
                    <m:sSubSup>
                      <m:sSub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𝑦𝑦</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sup>
                    </m:sSubSup>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𝜇</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ub>
                        </m:sSub>
                      </m:e>
                    </m:d>
                  </m:oMath>
                </a14:m>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800" b="0" i="0" u="none" strike="noStrike" kern="1200" cap="none" spc="0" normalizeH="0" baseline="0" noProof="0" dirty="0">
                    <a:ln>
                      <a:noFill/>
                    </a:ln>
                    <a:solidFill>
                      <a:srgbClr val="000000"/>
                    </a:solidFill>
                    <a:effectLst/>
                    <a:uLnTx/>
                    <a:uFillTx/>
                    <a:latin typeface="Arial"/>
                    <a:ea typeface="微软雅黑" panose="020B0503020204020204" pitchFamily="34" charset="-122"/>
                    <a:cs typeface="+mn-cs"/>
                    <a:sym typeface="Arial" panose="020B0604020202020204" pitchFamily="34" charset="0"/>
                  </a:rPr>
                  <a:t> </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𝜎</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Sup>
                      <m:sSub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𝑇</m:t>
                        </m:r>
                      </m:sup>
                    </m:sSubSup>
                    <m:sSubSup>
                      <m:sSub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𝑦𝑦</m:t>
                        </m:r>
                      </m:sub>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sup>
                    </m:sSubSup>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𝐾</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sub>
                    </m:sSub>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那么</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𝜇</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表示逼近函数在</a:t>
                </a:r>
                <a14:m>
                  <m:oMath xmlns:m="http://schemas.openxmlformats.org/officeDocument/2006/math">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处的</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估计值</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表示</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估计误差</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162560" y="1621088"/>
                <a:ext cx="9015731" cy="3697615"/>
              </a:xfrm>
              <a:prstGeom prst="rect">
                <a:avLst/>
              </a:prstGeom>
              <a:blipFill>
                <a:blip r:embed="rId2"/>
                <a:stretch>
                  <a:fillRect l="-609" r="-68"/>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825D93FC-CA44-4EC3-AB24-C3CD80F37D76}"/>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128269" y="658682"/>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4728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19</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grpSp>
        <p:nvGrpSpPr>
          <p:cNvPr id="13" name="组合 12"/>
          <p:cNvGrpSpPr/>
          <p:nvPr/>
        </p:nvGrpSpPr>
        <p:grpSpPr>
          <a:xfrm>
            <a:off x="128269" y="1350981"/>
            <a:ext cx="9015731" cy="1516121"/>
            <a:chOff x="67309" y="1067138"/>
            <a:chExt cx="9015731" cy="1516121"/>
          </a:xfrm>
        </p:grpSpPr>
        <mc:AlternateContent xmlns:mc="http://schemas.openxmlformats.org/markup-compatibility/2006">
          <mc:Choice xmlns:a14="http://schemas.microsoft.com/office/drawing/2010/main" Requires="a14">
            <p:sp>
              <p:nvSpPr>
                <p:cNvPr id="4" name="矩形 3"/>
                <p:cNvSpPr/>
                <p:nvPr/>
              </p:nvSpPr>
              <p:spPr>
                <a:xfrm>
                  <a:off x="67309" y="1067138"/>
                  <a:ext cx="9015731" cy="1516121"/>
                </a:xfrm>
                <a:prstGeom prst="rect">
                  <a:avLst/>
                </a:prstGeom>
              </p:spPr>
              <p:txBody>
                <a:bodyPr wrap="square">
                  <a:spAutoFit/>
                </a:bodyPr>
                <a:lstStyle/>
                <a:p>
                  <a:pPr lvl="0">
                    <a:defRPr/>
                  </a:pP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第一步：基于已观测到的</a:t>
                  </a:r>
                  <a:r>
                    <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n</a:t>
                  </a: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个点的输入和输出信息，构造逼近函数</a:t>
                  </a:r>
                  <a14:m>
                    <m:oMath xmlns:m="http://schemas.openxmlformats.org/officeDocument/2006/math">
                      <m:bar>
                        <m:barPr>
                          <m:pos m:val="top"/>
                          <m:ctrlP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barPr>
                        <m:e>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𝒇</m:t>
                          </m:r>
                        </m:e>
                      </m:ba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oMath>
                  </a14:m>
                  <a:endPar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例：假设原函数为                                                                           将初始采样点选取</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为                                                                  可以利用高斯过程估计得到如下曲线：</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67309" y="1067138"/>
                  <a:ext cx="9015731" cy="1516121"/>
                </a:xfrm>
                <a:prstGeom prst="rect">
                  <a:avLst/>
                </a:prstGeom>
                <a:blipFill>
                  <a:blip r:embed="rId2"/>
                  <a:stretch>
                    <a:fillRect l="-541" r="-203" b="-2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对象 6"/>
                <p:cNvGraphicFramePr>
                  <a:graphicFrameLocks noChangeAspect="1"/>
                </p:cNvGraphicFramePr>
                <p:nvPr>
                  <p:extLst>
                    <p:ext uri="{D42A27DB-BD31-4B8C-83A1-F6EECF244321}">
                      <p14:modId xmlns:p14="http://schemas.microsoft.com/office/powerpoint/2010/main" val="2815152629"/>
                    </p:ext>
                  </p:extLst>
                </p:nvPr>
              </p:nvGraphicFramePr>
              <p:xfrm>
                <a:off x="1930475" y="1705074"/>
                <a:ext cx="4979665" cy="451104"/>
              </p:xfrm>
              <a:graphic>
                <a:graphicData uri="http://schemas.openxmlformats.org/presentationml/2006/ole">
                  <mc:AlternateContent>
                    <mc:Choice xmlns:v="urn:schemas-microsoft-com:vml" Requires="v">
                      <p:oleObj name="Equation" r:id="rId3" imgW="2578100" imgH="215900" progId="Equation.DSMT4">
                        <p:embed/>
                      </p:oleObj>
                    </mc:Choice>
                    <mc:Fallback>
                      <p:oleObj name="Equation" r:id="rId3" imgW="2578100" imgH="215900" progId="Equation.DSMT4">
                        <p:embed/>
                        <p:pic>
                          <p:nvPicPr>
                            <p:cNvPr id="7" name="对象 6"/>
                            <p:cNvPicPr>
                              <a:picLocks noChangeAspect="1" noChangeArrowheads="1"/>
                            </p:cNvPicPr>
                            <p:nvPr/>
                          </p:nvPicPr>
                          <p:blipFill>
                            <a:blip r:embed="rId4">
                              <a:extLst>
                                <a:ext uri="{28A0092B-C50C-407E-A947-70E740481C1C}">
                                  <a14:useLocalDpi val="0"/>
                                </a:ext>
                              </a:extLst>
                            </a:blip>
                            <a:srcRect/>
                            <a:stretch>
                              <a:fillRect/>
                            </a:stretch>
                          </p:blipFill>
                          <p:spPr bwMode="auto">
                            <a:xfrm>
                              <a:off x="1930475" y="1705074"/>
                              <a:ext cx="4979665" cy="451104"/>
                            </a:xfrm>
                            <a:prstGeom prst="rect">
                              <a:avLst/>
                            </a:prstGeom>
                            <a:noFill/>
                          </p:spPr>
                        </p:pic>
                      </p:oleObj>
                    </mc:Fallback>
                  </mc:AlternateContent>
                </a:graphicData>
              </a:graphic>
            </p:graphicFrame>
          </mc:Choice>
          <mc:Fallback xmlns="">
            <p:graphicFrame>
              <p:nvGraphicFramePr>
                <p:cNvPr id="7" name="对象 6"/>
                <p:cNvGraphicFramePr>
                  <a:graphicFrameLocks noChangeAspect="1"/>
                </p:cNvGraphicFramePr>
                <p:nvPr>
                  <p:extLst>
                    <p:ext uri="{D42A27DB-BD31-4B8C-83A1-F6EECF244321}">
                      <p14:modId xmlns:p14="http://schemas.microsoft.com/office/powerpoint/2010/main" val="2815152629"/>
                    </p:ext>
                  </p:extLst>
                </p:nvPr>
              </p:nvGraphicFramePr>
              <p:xfrm>
                <a:off x="1930475" y="1705074"/>
                <a:ext cx="4979665" cy="451104"/>
              </p:xfrm>
              <a:graphic>
                <a:graphicData uri="http://schemas.openxmlformats.org/presentationml/2006/ole">
                  <mc:AlternateContent>
                    <mc:Choice xmlns:v="urn:schemas-microsoft-com:vml" Requires="v">
                      <p:oleObj spid="_x0000_s61460" name="Equation" r:id="rId6" imgW="2578100" imgH="215900" progId="Equation.DSMT4">
                        <p:embed/>
                      </p:oleObj>
                    </mc:Choice>
                    <mc:Fallback>
                      <p:oleObj name="Equation" r:id="rId6" imgW="2578100" imgH="215900" progId="Equation.DSMT4">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0475" y="1705074"/>
                              <a:ext cx="4979665" cy="451104"/>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0" name="对象 9"/>
                <p:cNvGraphicFramePr>
                  <a:graphicFrameLocks noChangeAspect="1"/>
                </p:cNvGraphicFramePr>
                <p:nvPr>
                  <p:extLst>
                    <p:ext uri="{D42A27DB-BD31-4B8C-83A1-F6EECF244321}">
                      <p14:modId xmlns:p14="http://schemas.microsoft.com/office/powerpoint/2010/main" val="2955769025"/>
                    </p:ext>
                  </p:extLst>
                </p:nvPr>
              </p:nvGraphicFramePr>
              <p:xfrm>
                <a:off x="493783" y="2156178"/>
                <a:ext cx="4411662" cy="395288"/>
              </p:xfrm>
              <a:graphic>
                <a:graphicData uri="http://schemas.openxmlformats.org/presentationml/2006/ole">
                  <mc:AlternateContent>
                    <mc:Choice xmlns:v="urn:schemas-microsoft-com:vml" Requires="v">
                      <p:oleObj name="Equation" r:id="rId8" imgW="2209800" imgH="215900" progId="Equation.DSMT4">
                        <p:embed/>
                      </p:oleObj>
                    </mc:Choice>
                    <mc:Fallback>
                      <p:oleObj name="Equation" r:id="rId8" imgW="2209800" imgH="215900" progId="Equation.DSMT4">
                        <p:embed/>
                        <p:pic>
                          <p:nvPicPr>
                            <p:cNvPr id="10" name="对象 9"/>
                            <p:cNvPicPr>
                              <a:picLocks noChangeAspect="1" noChangeArrowheads="1"/>
                            </p:cNvPicPr>
                            <p:nvPr/>
                          </p:nvPicPr>
                          <p:blipFill>
                            <a:blip r:embed="rId9">
                              <a:extLst>
                                <a:ext uri="{28A0092B-C50C-407E-A947-70E740481C1C}">
                                  <a14:useLocalDpi val="0"/>
                                </a:ext>
                              </a:extLst>
                            </a:blip>
                            <a:srcRect/>
                            <a:stretch>
                              <a:fillRect/>
                            </a:stretch>
                          </p:blipFill>
                          <p:spPr bwMode="auto">
                            <a:xfrm>
                              <a:off x="493783" y="2156178"/>
                              <a:ext cx="4411662" cy="395288"/>
                            </a:xfrm>
                            <a:prstGeom prst="rect">
                              <a:avLst/>
                            </a:prstGeom>
                            <a:noFill/>
                          </p:spPr>
                        </p:pic>
                      </p:oleObj>
                    </mc:Fallback>
                  </mc:AlternateContent>
                </a:graphicData>
              </a:graphic>
            </p:graphicFrame>
          </mc:Choice>
          <mc:Fallback xmlns="">
            <p:graphicFrame>
              <p:nvGraphicFramePr>
                <p:cNvPr id="10" name="对象 9"/>
                <p:cNvGraphicFramePr>
                  <a:graphicFrameLocks noChangeAspect="1"/>
                </p:cNvGraphicFramePr>
                <p:nvPr>
                  <p:extLst>
                    <p:ext uri="{D42A27DB-BD31-4B8C-83A1-F6EECF244321}">
                      <p14:modId xmlns:p14="http://schemas.microsoft.com/office/powerpoint/2010/main" val="2955769025"/>
                    </p:ext>
                  </p:extLst>
                </p:nvPr>
              </p:nvGraphicFramePr>
              <p:xfrm>
                <a:off x="493783" y="2156178"/>
                <a:ext cx="4411662" cy="395288"/>
              </p:xfrm>
              <a:graphic>
                <a:graphicData uri="http://schemas.openxmlformats.org/presentationml/2006/ole">
                  <mc:AlternateContent>
                    <mc:Choice xmlns:v="urn:schemas-microsoft-com:vml" Requires="v">
                      <p:oleObj spid="_x0000_s61461" name="Equation" r:id="rId10" imgW="2209800" imgH="215900" progId="Equation.DSMT4">
                        <p:embed/>
                      </p:oleObj>
                    </mc:Choice>
                    <mc:Fallback>
                      <p:oleObj name="Equation" r:id="rId10" imgW="2209800" imgH="215900" progId="Equation.DSMT4">
                        <p:embed/>
                        <p:pic>
                          <p:nvPicPr>
                            <p:cNvPr id="10"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783" y="2156178"/>
                              <a:ext cx="4411662" cy="395288"/>
                            </a:xfrm>
                            <a:prstGeom prst="rect">
                              <a:avLst/>
                            </a:prstGeom>
                            <a:noFill/>
                          </p:spPr>
                        </p:pic>
                      </p:oleObj>
                    </mc:Fallback>
                  </mc:AlternateContent>
                </a:graphicData>
              </a:graphic>
            </p:graphicFrame>
          </mc:Fallback>
        </mc:AlternateContent>
      </p:grpSp>
      <p:pic>
        <p:nvPicPr>
          <p:cNvPr id="11" name="图片 10"/>
          <p:cNvPicPr>
            <a:picLocks noChangeAspect="1"/>
          </p:cNvPicPr>
          <p:nvPr/>
        </p:nvPicPr>
        <p:blipFill>
          <a:blip r:embed="rId12"/>
          <a:stretch>
            <a:fillRect/>
          </a:stretch>
        </p:blipFill>
        <p:spPr>
          <a:xfrm>
            <a:off x="1610360" y="3554375"/>
            <a:ext cx="5741816" cy="3040176"/>
          </a:xfrm>
          <a:prstGeom prst="rect">
            <a:avLst/>
          </a:prstGeom>
        </p:spPr>
      </p:pic>
      <p:sp>
        <p:nvSpPr>
          <p:cNvPr id="14" name="页脚占位符 2">
            <a:extLst>
              <a:ext uri="{FF2B5EF4-FFF2-40B4-BE49-F238E27FC236}">
                <a16:creationId xmlns:a16="http://schemas.microsoft.com/office/drawing/2014/main" id="{91B8E884-5994-45C7-A1B7-4F6E4361FF0B}"/>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5" name="Content Placeholder 2">
            <a:extLst>
              <a:ext uri="{FF2B5EF4-FFF2-40B4-BE49-F238E27FC236}">
                <a16:creationId xmlns:a16="http://schemas.microsoft.com/office/drawing/2014/main" id="{78B5885C-0252-4E7B-AE3F-C07F1C49F744}"/>
              </a:ext>
            </a:extLst>
          </p:cNvPr>
          <p:cNvSpPr txBox="1">
            <a:spLocks/>
          </p:cNvSpPr>
          <p:nvPr/>
        </p:nvSpPr>
        <p:spPr bwMode="auto">
          <a:xfrm>
            <a:off x="128269" y="624499"/>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a:p>
            <a:pPr lvl="5">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0665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超参数优化</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学习目标</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了解机器学习中超参数的特点</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掌握超参数调节技巧</a:t>
            </a:r>
            <a:endParaRPr lang="en-US" altLang="zh-CN" sz="2000" dirty="0">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5/20/2021</a:t>
            </a:fld>
            <a:endParaRPr lang="en-US" altLang="zh-CN" dirty="0"/>
          </a:p>
        </p:txBody>
      </p:sp>
      <p:sp>
        <p:nvSpPr>
          <p:cNvPr id="5" name="页脚占位符 4">
            <a:extLst>
              <a:ext uri="{FF2B5EF4-FFF2-40B4-BE49-F238E27FC236}">
                <a16:creationId xmlns:a16="http://schemas.microsoft.com/office/drawing/2014/main" id="{0D1EDF51-4307-4B3E-B14A-93826410B08E}"/>
              </a:ext>
            </a:extLst>
          </p:cNvPr>
          <p:cNvSpPr>
            <a:spLocks noGrp="1"/>
          </p:cNvSpPr>
          <p:nvPr>
            <p:ph type="ftr" sz="quarter" idx="3"/>
          </p:nvPr>
        </p:nvSpPr>
        <p:spPr/>
        <p:txBody>
          <a:body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a:t>
            </a:fld>
            <a:endParaRPr lang="en-US" altLang="zh-CN" dirty="0"/>
          </a:p>
        </p:txBody>
      </p:sp>
    </p:spTree>
    <p:extLst>
      <p:ext uri="{BB962C8B-B14F-4D97-AF65-F5344CB8AC3E}">
        <p14:creationId xmlns:p14="http://schemas.microsoft.com/office/powerpoint/2010/main" val="4084509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20</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mc:AlternateContent xmlns:mc="http://schemas.openxmlformats.org/markup-compatibility/2006">
        <mc:Choice xmlns:a14="http://schemas.microsoft.com/office/drawing/2010/main" Requires="a14">
          <p:sp>
            <p:nvSpPr>
              <p:cNvPr id="4" name="矩形 3"/>
              <p:cNvSpPr/>
              <p:nvPr/>
            </p:nvSpPr>
            <p:spPr>
              <a:xfrm>
                <a:off x="65615" y="2276996"/>
                <a:ext cx="9015731" cy="4205831"/>
              </a:xfrm>
              <a:prstGeom prst="rect">
                <a:avLst/>
              </a:prstGeom>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第二步：基于</a:t>
                </a:r>
                <a14:m>
                  <m:oMath xmlns:m="http://schemas.openxmlformats.org/officeDocument/2006/math">
                    <m:bar>
                      <m:barPr>
                        <m:pos m:val="top"/>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bar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𝒇</m:t>
                        </m:r>
                      </m:e>
                    </m:ba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𝒙</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，利用一套规则来求潜在的最优参数值</a:t>
                </a:r>
                <a14:m>
                  <m:oMath xmlns:m="http://schemas.openxmlformats.org/officeDocument/2006/math">
                    <m:sSup>
                      <m:sSupPr>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𝒙</m:t>
                        </m:r>
                      </m:e>
                      <m:sup>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oMath>
                </a14:m>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1</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）最优参数值应该是使得目标函数取极值（最大或最小，根据问题而定）的</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值，然而我们并不知道目标函数的形式，无法直接优化，因此我们可以通过逼近函数</a:t>
                </a:r>
                <a14:m>
                  <m:oMath xmlns:m="http://schemas.openxmlformats.org/officeDocument/2006/math">
                    <m:bar>
                      <m:barPr>
                        <m:pos m:val="top"/>
                        <m:ctrlP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barPr>
                      <m:e>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𝒇</m:t>
                        </m:r>
                      </m:e>
                    </m:ba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𝒙</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来求最优的</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oMath>
                </a14:m>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2</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）逼近函数必然与原函数是不同的，我们除了找逼近函数的最优</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，还要考虑到逼近函数估计不准的区域是否会有潜在的最优点。也就是说，要综合考虑估计值（</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exploitation</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）与估计误差（</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exploration</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在贝叶斯优化中，我们通过求解采集函数（</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acquisition function</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）找到潜在的最优参数值。这里介绍最为常见的两类采集函数：</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Upper Confidence Bound</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UCB</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）和</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Expected Improvement</a:t>
                </a:r>
              </a:p>
            </p:txBody>
          </p:sp>
        </mc:Choice>
        <mc:Fallback>
          <p:sp>
            <p:nvSpPr>
              <p:cNvPr id="4" name="矩形 3"/>
              <p:cNvSpPr>
                <a:spLocks noRot="1" noChangeAspect="1" noMove="1" noResize="1" noEditPoints="1" noAdjustHandles="1" noChangeArrowheads="1" noChangeShapeType="1" noTextEdit="1"/>
              </p:cNvSpPr>
              <p:nvPr/>
            </p:nvSpPr>
            <p:spPr>
              <a:xfrm>
                <a:off x="65615" y="2276996"/>
                <a:ext cx="9015731" cy="4205831"/>
              </a:xfrm>
              <a:prstGeom prst="rect">
                <a:avLst/>
              </a:prstGeom>
              <a:blipFill>
                <a:blip r:embed="rId2"/>
                <a:stretch>
                  <a:fillRect l="-609" r="-338" b="-290"/>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DD9B710B-8035-40D4-A099-634794E125EA}"/>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30808" y="1463433"/>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a:p>
            <a:pPr lvl="5">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0" name="Title 1"/>
          <p:cNvSpPr txBox="1">
            <a:spLocks/>
          </p:cNvSpPr>
          <p:nvPr/>
        </p:nvSpPr>
        <p:spPr bwMode="auto">
          <a:xfrm>
            <a:off x="264160" y="486284"/>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6894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21</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mc:AlternateContent xmlns:mc="http://schemas.openxmlformats.org/markup-compatibility/2006">
        <mc:Choice xmlns:a14="http://schemas.microsoft.com/office/drawing/2010/main" Requires="a14">
          <p:sp>
            <p:nvSpPr>
              <p:cNvPr id="4" name="矩形 3"/>
              <p:cNvSpPr/>
              <p:nvPr/>
            </p:nvSpPr>
            <p:spPr>
              <a:xfrm>
                <a:off x="-9526" y="2475962"/>
                <a:ext cx="9144000" cy="3643562"/>
              </a:xfrm>
              <a:prstGeom prst="rect">
                <a:avLst/>
              </a:prstGeom>
            </p:spPr>
            <p:txBody>
              <a:bodyPr wrap="square">
                <a:spAutoFit/>
              </a:bodyPr>
              <a:lstStyle/>
              <a:p>
                <a:pPr lvl="0">
                  <a:defRPr/>
                </a:pP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第二步：基于</a:t>
                </a:r>
                <a14:m>
                  <m:oMath xmlns:m="http://schemas.openxmlformats.org/officeDocument/2006/math">
                    <m:bar>
                      <m:barPr>
                        <m:pos m:val="top"/>
                        <m:ctrlP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barPr>
                      <m:e>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𝒇</m:t>
                        </m:r>
                      </m:e>
                    </m:ba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oMath>
                </a14:m>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，利用一套规则来求潜在的最优参数值</a:t>
                </a:r>
                <a14:m>
                  <m:oMath xmlns:m="http://schemas.openxmlformats.org/officeDocument/2006/math">
                    <m:sSup>
                      <m:sSupPr>
                        <m:ctrlP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pPr>
                      <m:e>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e>
                      <m:sup>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up>
                    </m:sSup>
                  </m:oMath>
                </a14:m>
                <a:endPar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Upper Confidence Bound</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UCB</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UCB</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采集函数的思想非常直接，将估计值</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𝜇</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与估计误差</a:t>
                </a:r>
                <a14:m>
                  <m:oMath xmlns:m="http://schemas.openxmlformats.org/officeDocument/2006/math">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𝜎</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进行加权，求：</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funcPr>
                        <m:fName>
                          <m:limLow>
                            <m:limLow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limLowPr>
                            <m:e>
                              <m:r>
                                <m:rPr>
                                  <m:sty m:val="p"/>
                                </m:rPr>
                                <a:rPr kumimoji="0" lang="en-US" altLang="zh-CN" sz="2000" b="0" i="0"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max</m:t>
                              </m:r>
                            </m:e>
                            <m:lim>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lim>
                          </m:limLow>
                        </m:fName>
                        <m:e>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𝜇</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d>
                            <m:d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d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d>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𝑘</m:t>
                          </m:r>
                          <m:sSub>
                            <m:sSubPr>
                              <m:ctrlP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zh-CN" altLang="en-US" sz="20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𝜎</m:t>
                              </m:r>
                            </m:e>
                            <m: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20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e>
                      </m:func>
                    </m:oMath>
                  </m:oMathPara>
                </a14:m>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一般而言，</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k</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取为常数，也可根据迭代次数逐渐减小。由于优化问题非凸，需要用多起点牛顿法或多起点梯度下降法进行求解。</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9526" y="2475962"/>
                <a:ext cx="9144000" cy="3643562"/>
              </a:xfrm>
              <a:prstGeom prst="rect">
                <a:avLst/>
              </a:prstGeom>
              <a:blipFill>
                <a:blip r:embed="rId2"/>
                <a:stretch>
                  <a:fillRect l="-533"/>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33D2C33D-CB1C-4831-8288-427B2D7AE7F2}"/>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30808" y="1463433"/>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a:p>
            <a:pPr lvl="5">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0" name="Title 1"/>
          <p:cNvSpPr txBox="1">
            <a:spLocks/>
          </p:cNvSpPr>
          <p:nvPr/>
        </p:nvSpPr>
        <p:spPr bwMode="auto">
          <a:xfrm>
            <a:off x="264160" y="486284"/>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1102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5/20/2021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22</a:t>
            </a:fld>
            <a:endParaRPr lang="en-US" altLang="zh-CN"/>
          </a:p>
        </p:txBody>
      </p:sp>
      <mc:AlternateContent xmlns:mc="http://schemas.openxmlformats.org/markup-compatibility/2006">
        <mc:Choice xmlns:a14="http://schemas.microsoft.com/office/drawing/2010/main" Requires="a14">
          <p:sp>
            <p:nvSpPr>
              <p:cNvPr id="4" name="矩形 3"/>
              <p:cNvSpPr/>
              <p:nvPr/>
            </p:nvSpPr>
            <p:spPr>
              <a:xfrm>
                <a:off x="264160" y="2171162"/>
                <a:ext cx="8229600" cy="4543231"/>
              </a:xfrm>
              <a:prstGeom prst="rect">
                <a:avLst/>
              </a:prstGeom>
            </p:spPr>
            <p:txBody>
              <a:bodyPr wrap="square">
                <a:spAutoFit/>
              </a:bodyPr>
              <a:lstStyle/>
              <a:p>
                <a:pPr lvl="0">
                  <a:defRPr/>
                </a:pP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第二步：基于</a:t>
                </a:r>
                <a14:m>
                  <m:oMath xmlns:m="http://schemas.openxmlformats.org/officeDocument/2006/math">
                    <m:bar>
                      <m:barPr>
                        <m:pos m:val="top"/>
                        <m:ctrlP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barPr>
                      <m:e>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𝒇</m:t>
                        </m:r>
                      </m:e>
                    </m:ba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oMath>
                </a14:m>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，利用一套规则来求潜在的最优参数值</a:t>
                </a:r>
                <a14:m>
                  <m:oMath xmlns:m="http://schemas.openxmlformats.org/officeDocument/2006/math">
                    <m:sSup>
                      <m:sSupPr>
                        <m:ctrlP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pPr>
                      <m:e>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e>
                      <m:sup>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up>
                    </m:sSup>
                  </m:oMath>
                </a14:m>
                <a:endPar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lvl="0"/>
                <a:endPar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285750" lvl="0" indent="-285750">
                  <a:lnSpc>
                    <a:spcPct val="150000"/>
                  </a:lnSpc>
                  <a:buFont typeface="Wingdings" panose="05000000000000000000" pitchFamily="2" charset="2"/>
                  <a:buChar char="Ø"/>
                </a:pPr>
                <a:r>
                  <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Expected Improvement</a:t>
                </a: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EI</a:t>
                </a:r>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lvl="0">
                  <a:lnSpc>
                    <a:spcPct val="150000"/>
                  </a:lnSpc>
                </a:pPr>
                <a:r>
                  <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EI</a:t>
                </a: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的思想是，找到</a:t>
                </a:r>
                <a14:m>
                  <m:oMath xmlns:m="http://schemas.openxmlformats.org/officeDocument/2006/math">
                    <m:sSub>
                      <m:sSubPr>
                        <m:ctrlPr>
                          <a:rPr lang="en-US" altLang="zh-CN"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𝑥</m:t>
                        </m:r>
                      </m:e>
                      <m:sub>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+1</m:t>
                        </m:r>
                      </m:sub>
                    </m:sSub>
                  </m:oMath>
                </a14:m>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，其对应的目标函数值</a:t>
                </a:r>
                <a14:m>
                  <m:oMath xmlns:m="http://schemas.openxmlformats.org/officeDocument/2006/math">
                    <m:sSub>
                      <m:sSub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+1</m:t>
                        </m:r>
                      </m:sub>
                    </m:sSub>
                    <m:r>
                      <a:rPr lang="en-US" altLang="zh-CN"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𝑓</m:t>
                    </m:r>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+1</m:t>
                        </m:r>
                      </m:sub>
                    </m:sSub>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oMath>
                </a14:m>
                <a:r>
                  <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dirty="0">
                    <a:solidFill>
                      <a:srgbClr val="000000"/>
                    </a:solidFill>
                    <a:ea typeface="微软雅黑" panose="020B0503020204020204" pitchFamily="34" charset="-122"/>
                    <a:sym typeface="Arial" panose="020B0604020202020204" pitchFamily="34" charset="0"/>
                  </a:rPr>
                  <a:t> </a:t>
                </a:r>
                <a:r>
                  <a:rPr lang="zh-CN" altLang="en-US" dirty="0">
                    <a:solidFill>
                      <a:srgbClr val="000000"/>
                    </a:solidFill>
                    <a:ea typeface="微软雅黑" panose="020B0503020204020204" pitchFamily="34" charset="-122"/>
                    <a:sym typeface="Arial" panose="020B0604020202020204" pitchFamily="34" charset="0"/>
                  </a:rPr>
                  <a:t>将</a:t>
                </a:r>
                <a14:m>
                  <m:oMath xmlns:m="http://schemas.openxmlformats.org/officeDocument/2006/math">
                    <m:sSub>
                      <m:sSub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+1</m:t>
                        </m:r>
                      </m:sub>
                    </m:sSub>
                  </m:oMath>
                </a14:m>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加入</a:t>
                </a:r>
                <a14:m>
                  <m:oMath xmlns:m="http://schemas.openxmlformats.org/officeDocument/2006/math">
                    <m:r>
                      <a:rPr lang="en-US" altLang="zh-CN" i="1" dirty="0">
                        <a:solidFill>
                          <a:srgbClr val="000000"/>
                        </a:solidFill>
                        <a:latin typeface="Cambria Math" panose="02040503050406030204" pitchFamily="18" charset="0"/>
                        <a:ea typeface="微软雅黑" panose="020B0503020204020204" pitchFamily="34" charset="-122"/>
                        <a:sym typeface="Arial" panose="020B0604020202020204" pitchFamily="34" charset="0"/>
                      </a:rPr>
                      <m:t>𝑦</m:t>
                    </m:r>
                    <m:r>
                      <a:rPr lang="en-US" altLang="zh-CN" i="1" dirty="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1</m:t>
                        </m:r>
                      </m:sub>
                    </m:s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2</m:t>
                        </m:r>
                      </m:sub>
                    </m:s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𝑦</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sub>
                    </m:sSub>
                    <m:sSup>
                      <m:sSup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pPr>
                      <m:e>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e>
                      <m:sup>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𝑇</m:t>
                        </m:r>
                      </m:sup>
                    </m:sSup>
                  </m:oMath>
                </a14:m>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后所有</a:t>
                </a:r>
                <a14:m>
                  <m:oMath xmlns:m="http://schemas.openxmlformats.org/officeDocument/2006/math">
                    <m:r>
                      <a:rPr lang="zh-CN" altLang="en-US" i="1" dirty="0">
                        <a:solidFill>
                          <a:srgbClr val="000000"/>
                        </a:solidFill>
                        <a:latin typeface="Cambria Math" panose="02040503050406030204" pitchFamily="18" charset="0"/>
                        <a:ea typeface="微软雅黑" panose="020B0503020204020204" pitchFamily="34" charset="-122"/>
                        <a:sym typeface="Arial" panose="020B0604020202020204" pitchFamily="34" charset="0"/>
                      </a:rPr>
                      <m:t>目标</m:t>
                    </m:r>
                    <m:r>
                      <a:rPr lang="zh-CN" altLang="en-US" i="1" dirty="0"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函数值</m:t>
                    </m:r>
                    <m:r>
                      <a:rPr lang="en-US" altLang="zh-CN" b="0" i="1" dirty="0"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 </m:t>
                    </m:r>
                    <m:r>
                      <a:rPr lang="en-US" altLang="zh-CN" i="1" dirty="0">
                        <a:solidFill>
                          <a:srgbClr val="000000"/>
                        </a:solidFill>
                        <a:latin typeface="Cambria Math" panose="02040503050406030204" pitchFamily="18" charset="0"/>
                        <a:ea typeface="微软雅黑" panose="020B0503020204020204" pitchFamily="34" charset="-122"/>
                        <a:sym typeface="Arial" panose="020B0604020202020204" pitchFamily="34" charset="0"/>
                      </a:rPr>
                      <m:t>𝑦</m:t>
                    </m:r>
                    <m:r>
                      <a:rPr lang="en-US" altLang="zh-CN" b="0" i="1" dirty="0"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 </m:t>
                    </m:r>
                    <m:r>
                      <a:rPr lang="zh-CN" altLang="en-US" i="1" dirty="0"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中</m:t>
                    </m:r>
                  </m:oMath>
                </a14:m>
                <a:r>
                  <a:rPr lang="zh-CN" altLang="en-US"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最大值的提升量的期望最高</a:t>
                </a: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，也就是求解：</a:t>
                </a:r>
                <a:endPar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lvl="0">
                  <a:lnSpc>
                    <a:spcPct val="150000"/>
                  </a:lnSpc>
                </a:pPr>
                <a:endParaRPr lang="en-US" altLang="zh-CN"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lvl="0">
                  <a:lnSpc>
                    <a:spcPct val="150000"/>
                  </a:lnSpc>
                </a:pPr>
                <a14:m>
                  <m:oMathPara xmlns:m="http://schemas.openxmlformats.org/officeDocument/2006/math">
                    <m:oMathParaPr>
                      <m:jc m:val="centerGroup"/>
                    </m:oMathParaPr>
                    <m:oMath xmlns:m="http://schemas.openxmlformats.org/officeDocument/2006/math">
                      <m:func>
                        <m:funcPr>
                          <m:ctrlPr>
                            <a:rPr lang="en-US" altLang="zh-CN" sz="2000"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funcPr>
                        <m:fName>
                          <m:limLow>
                            <m:limLowPr>
                              <m:ctrlPr>
                                <a:rPr lang="en-US" altLang="zh-CN" sz="2000"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limLowPr>
                            <m:e>
                              <m:r>
                                <m:rPr>
                                  <m:sty m:val="p"/>
                                </m:rPr>
                                <a:rPr lang="en-US" altLang="zh-CN" sz="2000">
                                  <a:solidFill>
                                    <a:srgbClr val="000000"/>
                                  </a:solidFill>
                                  <a:latin typeface="Cambria Math" panose="02040503050406030204" pitchFamily="18" charset="0"/>
                                  <a:ea typeface="微软雅黑" panose="020B0503020204020204" pitchFamily="34" charset="-122"/>
                                  <a:sym typeface="Arial" panose="020B0604020202020204" pitchFamily="34" charset="0"/>
                                </a:rPr>
                                <m:t>max</m:t>
                              </m:r>
                            </m:e>
                            <m:lim>
                              <m:r>
                                <a:rPr lang="en-US" altLang="zh-CN" sz="2000" i="1">
                                  <a:solidFill>
                                    <a:srgbClr val="000000"/>
                                  </a:solidFill>
                                  <a:latin typeface="Cambria Math" panose="02040503050406030204" pitchFamily="18" charset="0"/>
                                  <a:ea typeface="微软雅黑" panose="020B0503020204020204" pitchFamily="34" charset="-122"/>
                                  <a:sym typeface="Arial" panose="020B0604020202020204" pitchFamily="34" charset="0"/>
                                </a:rPr>
                                <m:t>𝑥</m:t>
                              </m:r>
                            </m:lim>
                          </m:limLow>
                        </m:fName>
                        <m:e>
                          <m:r>
                            <a:rPr lang="en-US" altLang="zh-CN" sz="2000"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𝐸</m:t>
                          </m:r>
                          <m:r>
                            <a:rPr lang="en-US" altLang="zh-CN" sz="2000"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d>
                            <m:dPr>
                              <m:ctrlPr>
                                <a:rPr lang="en-US" altLang="zh-CN" sz="2000"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dPr>
                            <m:e>
                              <m:r>
                                <a:rPr lang="en-US" altLang="zh-CN" sz="2000"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𝑓</m:t>
                              </m:r>
                              <m:d>
                                <m:dPr>
                                  <m:ctrlPr>
                                    <a:rPr lang="en-US" altLang="zh-CN" sz="2000"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dPr>
                                <m:e>
                                  <m:r>
                                    <a:rPr lang="en-US" altLang="zh-CN" sz="2000"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𝑥</m:t>
                                  </m:r>
                                </m:e>
                              </m:d>
                              <m:r>
                                <a:rPr lang="en-US" altLang="zh-CN" sz="2000"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SubSup>
                                <m:sSubSupPr>
                                  <m:ctrlPr>
                                    <a:rPr lang="en-US" altLang="zh-CN" sz="2000"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SupPr>
                                <m:e>
                                  <m:r>
                                    <a:rPr lang="en-US" altLang="zh-CN" sz="2000" i="1">
                                      <a:solidFill>
                                        <a:srgbClr val="000000"/>
                                      </a:solidFill>
                                      <a:latin typeface="Cambria Math" panose="02040503050406030204" pitchFamily="18" charset="0"/>
                                      <a:ea typeface="微软雅黑" panose="020B0503020204020204" pitchFamily="34" charset="-122"/>
                                      <a:sym typeface="Arial" panose="020B0604020202020204" pitchFamily="34" charset="0"/>
                                    </a:rPr>
                                    <m:t>𝑓</m:t>
                                  </m:r>
                                </m:e>
                                <m:sub>
                                  <m:r>
                                    <a:rPr lang="en-US" altLang="zh-CN" sz="2000" i="1">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sub>
                                <m:sup>
                                  <m:r>
                                    <a:rPr lang="en-US" altLang="zh-CN" sz="2000"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up>
                              </m:sSubSup>
                            </m:e>
                          </m:d>
                          <m:r>
                            <a:rPr lang="en-US" altLang="zh-CN" sz="2000"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,0]</m:t>
                          </m:r>
                        </m:e>
                      </m:func>
                    </m:oMath>
                  </m:oMathPara>
                </a14:m>
                <a:endPar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lvl="0">
                  <a:lnSpc>
                    <a:spcPct val="150000"/>
                  </a:lnSpc>
                </a:pP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经过化简，</a:t>
                </a:r>
                <a:r>
                  <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EI</a:t>
                </a: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采集函数可以被整理为：</a:t>
                </a:r>
                <a:endPar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lvl="0">
                  <a:lnSpc>
                    <a:spcPct val="150000"/>
                  </a:lnSpc>
                </a:pPr>
                <a14:m>
                  <m:oMathPara xmlns:m="http://schemas.openxmlformats.org/officeDocument/2006/math">
                    <m:oMathParaPr>
                      <m:jc m:val="centerGroup"/>
                    </m:oMathParaPr>
                    <m:oMath xmlns:m="http://schemas.openxmlformats.org/officeDocument/2006/math">
                      <m:func>
                        <m:func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funcPr>
                        <m:fName>
                          <m:limLow>
                            <m:limLow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limLowPr>
                            <m:e>
                              <m:r>
                                <m:rPr>
                                  <m:sty m:val="p"/>
                                </m:rPr>
                                <a:rPr lang="en-US" altLang="zh-CN">
                                  <a:solidFill>
                                    <a:srgbClr val="000000"/>
                                  </a:solidFill>
                                  <a:latin typeface="Cambria Math" panose="02040503050406030204" pitchFamily="18" charset="0"/>
                                  <a:ea typeface="微软雅黑" panose="020B0503020204020204" pitchFamily="34" charset="-122"/>
                                  <a:sym typeface="Arial" panose="020B0604020202020204" pitchFamily="34" charset="0"/>
                                </a:rPr>
                                <m:t>max</m:t>
                              </m:r>
                            </m:e>
                            <m:lim>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𝑥</m:t>
                              </m:r>
                            </m:lim>
                          </m:limLow>
                        </m:fName>
                        <m:e>
                          <m:d>
                            <m:dPr>
                              <m:ctrlP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dPr>
                            <m:e>
                              <m:sSubSup>
                                <m:sSubSupPr>
                                  <m:ctrlP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SupPr>
                                <m:e>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𝑓</m:t>
                                  </m:r>
                                </m:e>
                                <m:sub>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sub>
                                <m:sup>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up>
                              </m:sSubSup>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zh-CN" altLang="en-US"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𝜇</m:t>
                                  </m:r>
                                </m:e>
                                <m:sub>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sub>
                              </m:sSub>
                              <m:d>
                                <m:dPr>
                                  <m:ctrlP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dPr>
                                <m:e>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𝑥</m:t>
                                  </m:r>
                                </m:e>
                              </m:d>
                            </m:e>
                          </m:d>
                          <m:r>
                            <m:rPr>
                              <m:sty m:val="p"/>
                            </m:rPr>
                            <a:rPr lang="el-GR" altLang="zh-CN" b="0" i="1" smtClean="0">
                              <a:solidFill>
                                <a:srgbClr val="000000"/>
                              </a:solidFill>
                              <a:latin typeface="Cambria Math" panose="02040503050406030204" pitchFamily="18" charset="0"/>
                              <a:ea typeface="Cambria Math" panose="02040503050406030204" pitchFamily="18" charset="0"/>
                              <a:sym typeface="Arial" panose="020B0604020202020204" pitchFamily="34" charset="0"/>
                            </a:rPr>
                            <m:t>Φ</m:t>
                          </m:r>
                          <m:d>
                            <m:dPr>
                              <m:ctrlPr>
                                <a:rPr lang="en-US" altLang="zh-CN" b="0" i="1" smtClean="0">
                                  <a:solidFill>
                                    <a:srgbClr val="000000"/>
                                  </a:solidFill>
                                  <a:latin typeface="Cambria Math" panose="02040503050406030204" pitchFamily="18" charset="0"/>
                                  <a:ea typeface="Cambria Math" panose="02040503050406030204" pitchFamily="18" charset="0"/>
                                  <a:sym typeface="Arial" panose="020B0604020202020204" pitchFamily="34" charset="0"/>
                                </a:rPr>
                              </m:ctrlPr>
                            </m:dPr>
                            <m:e>
                              <m:f>
                                <m:fPr>
                                  <m:ctrlPr>
                                    <a:rPr lang="en-US" altLang="zh-CN" b="0" i="1" smtClean="0">
                                      <a:solidFill>
                                        <a:srgbClr val="000000"/>
                                      </a:solidFill>
                                      <a:latin typeface="Cambria Math" panose="02040503050406030204" pitchFamily="18" charset="0"/>
                                      <a:ea typeface="Cambria Math" panose="02040503050406030204" pitchFamily="18" charset="0"/>
                                      <a:sym typeface="Arial" panose="020B0604020202020204" pitchFamily="34" charset="0"/>
                                    </a:rPr>
                                  </m:ctrlPr>
                                </m:fPr>
                                <m:num>
                                  <m:sSubSup>
                                    <m:sSubSupPr>
                                      <m:ctrlPr>
                                        <a:rPr lang="en-US" altLang="zh-CN"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SupPr>
                                    <m:e>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𝑓</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sub>
                                    <m:sup>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up>
                                  </m:sSubSup>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zh-CN" altLang="en-US" i="1">
                                          <a:solidFill>
                                            <a:srgbClr val="000000"/>
                                          </a:solidFill>
                                          <a:latin typeface="Cambria Math" panose="02040503050406030204" pitchFamily="18" charset="0"/>
                                          <a:ea typeface="微软雅黑" panose="020B0503020204020204" pitchFamily="34" charset="-122"/>
                                          <a:sym typeface="Arial" panose="020B0604020202020204" pitchFamily="34" charset="0"/>
                                        </a:rPr>
                                        <m:t>𝜇</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sub>
                                  </m:sSub>
                                  <m:d>
                                    <m:d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dPr>
                                    <m:e>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𝑥</m:t>
                                      </m:r>
                                    </m:e>
                                  </m:d>
                                </m:num>
                                <m:den>
                                  <m:sSub>
                                    <m:sSubPr>
                                      <m:ctrlPr>
                                        <a:rPr lang="en-US" altLang="zh-CN" b="0" i="1" smtClean="0">
                                          <a:solidFill>
                                            <a:srgbClr val="000000"/>
                                          </a:solidFill>
                                          <a:latin typeface="Cambria Math" panose="02040503050406030204" pitchFamily="18" charset="0"/>
                                          <a:ea typeface="Cambria Math" panose="02040503050406030204" pitchFamily="18" charset="0"/>
                                          <a:sym typeface="Arial" panose="020B0604020202020204" pitchFamily="34" charset="0"/>
                                        </a:rPr>
                                      </m:ctrlPr>
                                    </m:sSubPr>
                                    <m:e>
                                      <m:r>
                                        <a:rPr lang="zh-CN" altLang="en-US" b="0" i="1" smtClean="0">
                                          <a:solidFill>
                                            <a:srgbClr val="000000"/>
                                          </a:solidFill>
                                          <a:latin typeface="Cambria Math" panose="02040503050406030204" pitchFamily="18" charset="0"/>
                                          <a:ea typeface="Cambria Math" panose="02040503050406030204" pitchFamily="18" charset="0"/>
                                          <a:sym typeface="Arial" panose="020B0604020202020204" pitchFamily="34" charset="0"/>
                                        </a:rPr>
                                        <m:t>𝜎</m:t>
                                      </m:r>
                                    </m:e>
                                    <m:sub>
                                      <m:r>
                                        <a:rPr lang="en-US" altLang="zh-CN" b="0" i="1" smtClean="0">
                                          <a:solidFill>
                                            <a:srgbClr val="000000"/>
                                          </a:solidFill>
                                          <a:latin typeface="Cambria Math" panose="02040503050406030204" pitchFamily="18" charset="0"/>
                                          <a:ea typeface="Cambria Math" panose="02040503050406030204" pitchFamily="18" charset="0"/>
                                          <a:sym typeface="Arial" panose="020B0604020202020204" pitchFamily="34" charset="0"/>
                                        </a:rPr>
                                        <m:t>𝑛</m:t>
                                      </m:r>
                                    </m:sub>
                                  </m:sSub>
                                  <m:d>
                                    <m:dPr>
                                      <m:ctrlPr>
                                        <a:rPr lang="en-US" altLang="zh-CN" b="0" i="1" smtClean="0">
                                          <a:solidFill>
                                            <a:srgbClr val="000000"/>
                                          </a:solidFill>
                                          <a:latin typeface="Cambria Math" panose="02040503050406030204" pitchFamily="18" charset="0"/>
                                          <a:ea typeface="Cambria Math" panose="02040503050406030204" pitchFamily="18" charset="0"/>
                                          <a:sym typeface="Arial" panose="020B0604020202020204" pitchFamily="34" charset="0"/>
                                        </a:rPr>
                                      </m:ctrlPr>
                                    </m:dPr>
                                    <m:e>
                                      <m:r>
                                        <a:rPr lang="en-US" altLang="zh-CN" b="0" i="1" smtClean="0">
                                          <a:solidFill>
                                            <a:srgbClr val="000000"/>
                                          </a:solidFill>
                                          <a:latin typeface="Cambria Math" panose="02040503050406030204" pitchFamily="18" charset="0"/>
                                          <a:ea typeface="Cambria Math" panose="02040503050406030204" pitchFamily="18" charset="0"/>
                                          <a:sym typeface="Arial" panose="020B0604020202020204" pitchFamily="34" charset="0"/>
                                        </a:rPr>
                                        <m:t>𝑥</m:t>
                                      </m:r>
                                    </m:e>
                                  </m:d>
                                </m:den>
                              </m:f>
                            </m:e>
                          </m:d>
                          <m:r>
                            <a:rPr lang="en-US" altLang="zh-CN" b="0" i="1" smtClean="0">
                              <a:solidFill>
                                <a:srgbClr val="000000"/>
                              </a:solidFill>
                              <a:latin typeface="Cambria Math" panose="02040503050406030204" pitchFamily="18" charset="0"/>
                              <a:ea typeface="Cambria Math" panose="02040503050406030204" pitchFamily="18" charset="0"/>
                              <a:sym typeface="Arial" panose="020B0604020202020204" pitchFamily="34" charset="0"/>
                            </a:rPr>
                            <m:t>+</m:t>
                          </m:r>
                        </m:e>
                      </m:func>
                      <m:sSub>
                        <m:sSubPr>
                          <m:ctrlPr>
                            <a:rPr lang="en-US" altLang="zh-CN" i="1">
                              <a:solidFill>
                                <a:srgbClr val="000000"/>
                              </a:solidFill>
                              <a:latin typeface="Cambria Math" panose="02040503050406030204" pitchFamily="18" charset="0"/>
                              <a:ea typeface="Cambria Math" panose="02040503050406030204" pitchFamily="18" charset="0"/>
                              <a:sym typeface="Arial" panose="020B0604020202020204" pitchFamily="34" charset="0"/>
                            </a:rPr>
                          </m:ctrlPr>
                        </m:sSubPr>
                        <m:e>
                          <m:r>
                            <a:rPr lang="zh-CN" altLang="en-US" i="1">
                              <a:solidFill>
                                <a:srgbClr val="000000"/>
                              </a:solidFill>
                              <a:latin typeface="Cambria Math" panose="02040503050406030204" pitchFamily="18" charset="0"/>
                              <a:ea typeface="Cambria Math" panose="02040503050406030204" pitchFamily="18" charset="0"/>
                              <a:sym typeface="Arial" panose="020B0604020202020204" pitchFamily="34" charset="0"/>
                            </a:rPr>
                            <m:t>𝜎</m:t>
                          </m:r>
                        </m:e>
                        <m:sub>
                          <m:r>
                            <a:rPr lang="en-US" altLang="zh-CN" i="1">
                              <a:solidFill>
                                <a:srgbClr val="000000"/>
                              </a:solidFill>
                              <a:latin typeface="Cambria Math" panose="02040503050406030204" pitchFamily="18" charset="0"/>
                              <a:ea typeface="Cambria Math" panose="02040503050406030204" pitchFamily="18" charset="0"/>
                              <a:sym typeface="Arial" panose="020B0604020202020204" pitchFamily="34" charset="0"/>
                            </a:rPr>
                            <m:t>𝑛</m:t>
                          </m:r>
                        </m:sub>
                      </m:sSub>
                      <m:d>
                        <m:dPr>
                          <m:ctrlPr>
                            <a:rPr lang="en-US" altLang="zh-CN" i="1">
                              <a:solidFill>
                                <a:srgbClr val="000000"/>
                              </a:solidFill>
                              <a:latin typeface="Cambria Math" panose="02040503050406030204" pitchFamily="18" charset="0"/>
                              <a:ea typeface="Cambria Math" panose="02040503050406030204" pitchFamily="18" charset="0"/>
                              <a:sym typeface="Arial" panose="020B0604020202020204" pitchFamily="34" charset="0"/>
                            </a:rPr>
                          </m:ctrlPr>
                        </m:dPr>
                        <m:e>
                          <m:r>
                            <a:rPr lang="en-US" altLang="zh-CN" i="1">
                              <a:solidFill>
                                <a:srgbClr val="000000"/>
                              </a:solidFill>
                              <a:latin typeface="Cambria Math" panose="02040503050406030204" pitchFamily="18" charset="0"/>
                              <a:ea typeface="Cambria Math" panose="02040503050406030204" pitchFamily="18" charset="0"/>
                              <a:sym typeface="Arial" panose="020B0604020202020204" pitchFamily="34" charset="0"/>
                            </a:rPr>
                            <m:t>𝑥</m:t>
                          </m:r>
                        </m:e>
                      </m:d>
                      <m:r>
                        <a:rPr lang="zh-CN" altLang="en-US" i="1" smtClean="0">
                          <a:solidFill>
                            <a:srgbClr val="000000"/>
                          </a:solidFill>
                          <a:latin typeface="Cambria Math" panose="02040503050406030204" pitchFamily="18" charset="0"/>
                          <a:ea typeface="Cambria Math" panose="02040503050406030204" pitchFamily="18" charset="0"/>
                          <a:sym typeface="Arial" panose="020B0604020202020204" pitchFamily="34" charset="0"/>
                        </a:rPr>
                        <m:t>𝜙</m:t>
                      </m:r>
                      <m:d>
                        <m:dPr>
                          <m:ctrlPr>
                            <a:rPr lang="en-US" altLang="zh-CN" i="1" smtClean="0">
                              <a:solidFill>
                                <a:srgbClr val="000000"/>
                              </a:solidFill>
                              <a:latin typeface="Cambria Math" panose="02040503050406030204" pitchFamily="18" charset="0"/>
                              <a:ea typeface="Cambria Math" panose="02040503050406030204" pitchFamily="18" charset="0"/>
                              <a:sym typeface="Arial" panose="020B0604020202020204" pitchFamily="34" charset="0"/>
                            </a:rPr>
                          </m:ctrlPr>
                        </m:dPr>
                        <m:e>
                          <m:f>
                            <m:fPr>
                              <m:ctrlPr>
                                <a:rPr lang="en-US" altLang="zh-CN" i="1">
                                  <a:solidFill>
                                    <a:srgbClr val="000000"/>
                                  </a:solidFill>
                                  <a:latin typeface="Cambria Math" panose="02040503050406030204" pitchFamily="18" charset="0"/>
                                  <a:ea typeface="Cambria Math" panose="02040503050406030204" pitchFamily="18" charset="0"/>
                                  <a:sym typeface="Arial" panose="020B0604020202020204" pitchFamily="34" charset="0"/>
                                </a:rPr>
                              </m:ctrlPr>
                            </m:fPr>
                            <m:num>
                              <m:sSubSup>
                                <m:sSubSup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SupPr>
                                <m:e>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𝑓</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sub>
                                <m:sup>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up>
                              </m:sSubSup>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sSub>
                                <m:sSub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zh-CN" altLang="en-US" i="1">
                                      <a:solidFill>
                                        <a:srgbClr val="000000"/>
                                      </a:solidFill>
                                      <a:latin typeface="Cambria Math" panose="02040503050406030204" pitchFamily="18" charset="0"/>
                                      <a:ea typeface="微软雅黑" panose="020B0503020204020204" pitchFamily="34" charset="-122"/>
                                      <a:sym typeface="Arial" panose="020B0604020202020204" pitchFamily="34" charset="0"/>
                                    </a:rPr>
                                    <m:t>𝜇</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𝑛</m:t>
                                  </m:r>
                                </m:sub>
                              </m:sSub>
                              <m:d>
                                <m:d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dPr>
                                <m:e>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𝑥</m:t>
                                  </m:r>
                                </m:e>
                              </m:d>
                            </m:num>
                            <m:den>
                              <m:sSub>
                                <m:sSubPr>
                                  <m:ctrlPr>
                                    <a:rPr lang="en-US" altLang="zh-CN" i="1">
                                      <a:solidFill>
                                        <a:srgbClr val="000000"/>
                                      </a:solidFill>
                                      <a:latin typeface="Cambria Math" panose="02040503050406030204" pitchFamily="18" charset="0"/>
                                      <a:ea typeface="Cambria Math" panose="02040503050406030204" pitchFamily="18" charset="0"/>
                                      <a:sym typeface="Arial" panose="020B0604020202020204" pitchFamily="34" charset="0"/>
                                    </a:rPr>
                                  </m:ctrlPr>
                                </m:sSubPr>
                                <m:e>
                                  <m:r>
                                    <a:rPr lang="zh-CN" altLang="en-US" i="1">
                                      <a:solidFill>
                                        <a:srgbClr val="000000"/>
                                      </a:solidFill>
                                      <a:latin typeface="Cambria Math" panose="02040503050406030204" pitchFamily="18" charset="0"/>
                                      <a:ea typeface="Cambria Math" panose="02040503050406030204" pitchFamily="18" charset="0"/>
                                      <a:sym typeface="Arial" panose="020B0604020202020204" pitchFamily="34" charset="0"/>
                                    </a:rPr>
                                    <m:t>𝜎</m:t>
                                  </m:r>
                                </m:e>
                                <m:sub>
                                  <m:r>
                                    <a:rPr lang="en-US" altLang="zh-CN" i="1">
                                      <a:solidFill>
                                        <a:srgbClr val="000000"/>
                                      </a:solidFill>
                                      <a:latin typeface="Cambria Math" panose="02040503050406030204" pitchFamily="18" charset="0"/>
                                      <a:ea typeface="Cambria Math" panose="02040503050406030204" pitchFamily="18" charset="0"/>
                                      <a:sym typeface="Arial" panose="020B0604020202020204" pitchFamily="34" charset="0"/>
                                    </a:rPr>
                                    <m:t>𝑛</m:t>
                                  </m:r>
                                </m:sub>
                              </m:sSub>
                              <m:d>
                                <m:dPr>
                                  <m:ctrlPr>
                                    <a:rPr lang="en-US" altLang="zh-CN" i="1">
                                      <a:solidFill>
                                        <a:srgbClr val="000000"/>
                                      </a:solidFill>
                                      <a:latin typeface="Cambria Math" panose="02040503050406030204" pitchFamily="18" charset="0"/>
                                      <a:ea typeface="Cambria Math" panose="02040503050406030204" pitchFamily="18" charset="0"/>
                                      <a:sym typeface="Arial" panose="020B0604020202020204" pitchFamily="34" charset="0"/>
                                    </a:rPr>
                                  </m:ctrlPr>
                                </m:dPr>
                                <m:e>
                                  <m:r>
                                    <a:rPr lang="en-US" altLang="zh-CN" i="1">
                                      <a:solidFill>
                                        <a:srgbClr val="000000"/>
                                      </a:solidFill>
                                      <a:latin typeface="Cambria Math" panose="02040503050406030204" pitchFamily="18" charset="0"/>
                                      <a:ea typeface="Cambria Math" panose="02040503050406030204" pitchFamily="18" charset="0"/>
                                      <a:sym typeface="Arial" panose="020B0604020202020204" pitchFamily="34" charset="0"/>
                                    </a:rPr>
                                    <m:t>𝑥</m:t>
                                  </m:r>
                                </m:e>
                              </m:d>
                            </m:den>
                          </m:f>
                        </m:e>
                      </m:d>
                    </m:oMath>
                  </m:oMathPara>
                </a14:m>
                <a:endPar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lvl="0">
                  <a:lnSpc>
                    <a:spcPct val="150000"/>
                  </a:lnSpc>
                </a:pP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其中</a:t>
                </a:r>
                <a14:m>
                  <m:oMath xmlns:m="http://schemas.openxmlformats.org/officeDocument/2006/math">
                    <m:r>
                      <m:rPr>
                        <m:sty m:val="p"/>
                      </m:rPr>
                      <a:rPr lang="el-GR" altLang="zh-CN" i="1">
                        <a:solidFill>
                          <a:srgbClr val="000000"/>
                        </a:solidFill>
                        <a:latin typeface="Cambria Math" panose="02040503050406030204" pitchFamily="18" charset="0"/>
                        <a:ea typeface="Cambria Math" panose="02040503050406030204" pitchFamily="18" charset="0"/>
                        <a:sym typeface="Arial" panose="020B0604020202020204" pitchFamily="34" charset="0"/>
                      </a:rPr>
                      <m:t>Φ</m:t>
                    </m:r>
                  </m:oMath>
                </a14:m>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为标准正态分布的累积概率密度函数；</a:t>
                </a:r>
                <a14:m>
                  <m:oMath xmlns:m="http://schemas.openxmlformats.org/officeDocument/2006/math">
                    <m:r>
                      <a:rPr lang="zh-CN" altLang="en-US" i="1">
                        <a:solidFill>
                          <a:srgbClr val="000000"/>
                        </a:solidFill>
                        <a:latin typeface="Cambria Math" panose="02040503050406030204" pitchFamily="18" charset="0"/>
                        <a:ea typeface="Cambria Math" panose="02040503050406030204" pitchFamily="18" charset="0"/>
                        <a:sym typeface="Arial" panose="020B0604020202020204" pitchFamily="34" charset="0"/>
                      </a:rPr>
                      <m:t>𝜙</m:t>
                    </m:r>
                  </m:oMath>
                </a14:m>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为标准正态分布的概率密度函数</a:t>
                </a:r>
                <a:endPar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264160" y="2171162"/>
                <a:ext cx="8229600" cy="4543231"/>
              </a:xfrm>
              <a:prstGeom prst="rect">
                <a:avLst/>
              </a:prstGeom>
              <a:blipFill>
                <a:blip r:embed="rId2"/>
                <a:stretch>
                  <a:fillRect l="-593" r="-3407" b="-134"/>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91A2EECE-054E-4A55-934E-0E0B7A7AA5C5}"/>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42096" y="161550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a:p>
            <a:pPr lvl="5">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0" name="Title 1"/>
          <p:cNvSpPr txBox="1">
            <a:spLocks/>
          </p:cNvSpPr>
          <p:nvPr/>
        </p:nvSpPr>
        <p:spPr bwMode="auto">
          <a:xfrm>
            <a:off x="264160" y="486284"/>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2922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23</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7" name="页脚占位符 2">
            <a:extLst>
              <a:ext uri="{FF2B5EF4-FFF2-40B4-BE49-F238E27FC236}">
                <a16:creationId xmlns:a16="http://schemas.microsoft.com/office/drawing/2014/main" id="{91A2EECE-054E-4A55-934E-0E0B7A7AA5C5}"/>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矩形 7">
            <a:extLst>
              <a:ext uri="{FF2B5EF4-FFF2-40B4-BE49-F238E27FC236}">
                <a16:creationId xmlns:a16="http://schemas.microsoft.com/office/drawing/2014/main" id="{825943EE-A1EC-4B2C-9EA8-58B1A678091D}"/>
              </a:ext>
            </a:extLst>
          </p:cNvPr>
          <p:cNvSpPr/>
          <p:nvPr/>
        </p:nvSpPr>
        <p:spPr>
          <a:xfrm>
            <a:off x="408163" y="1150594"/>
            <a:ext cx="914400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综上所述，贝叶斯优化的算法流程可以总结为以下步骤：</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4" name="图片 3">
            <a:extLst>
              <a:ext uri="{FF2B5EF4-FFF2-40B4-BE49-F238E27FC236}">
                <a16:creationId xmlns:a16="http://schemas.microsoft.com/office/drawing/2014/main" id="{845F1A00-6809-41B3-BAAF-9E6B0B436CBC}"/>
              </a:ext>
            </a:extLst>
          </p:cNvPr>
          <p:cNvPicPr>
            <a:picLocks noChangeAspect="1"/>
          </p:cNvPicPr>
          <p:nvPr/>
        </p:nvPicPr>
        <p:blipFill>
          <a:blip r:embed="rId2"/>
          <a:stretch>
            <a:fillRect/>
          </a:stretch>
        </p:blipFill>
        <p:spPr>
          <a:xfrm>
            <a:off x="675649" y="1543963"/>
            <a:ext cx="7052603" cy="5194725"/>
          </a:xfrm>
          <a:prstGeom prst="rect">
            <a:avLst/>
          </a:prstGeom>
        </p:spPr>
      </p:pic>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163595" y="423435"/>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a:p>
            <a:pPr lvl="5">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9008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24</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7" name="页脚占位符 2">
            <a:extLst>
              <a:ext uri="{FF2B5EF4-FFF2-40B4-BE49-F238E27FC236}">
                <a16:creationId xmlns:a16="http://schemas.microsoft.com/office/drawing/2014/main" id="{91A2EECE-054E-4A55-934E-0E0B7A7AA5C5}"/>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25943EE-A1EC-4B2C-9EA8-58B1A678091D}"/>
                  </a:ext>
                </a:extLst>
              </p:cNvPr>
              <p:cNvSpPr/>
              <p:nvPr/>
            </p:nvSpPr>
            <p:spPr>
              <a:xfrm>
                <a:off x="127196" y="1309854"/>
                <a:ext cx="9144000" cy="879023"/>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例：利用贝叶斯优化算法求解</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d>
                      <m:d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d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d>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=0.03</m:t>
                    </m:r>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5</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+0.2</m:t>
                    </m:r>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4</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−0.1</m:t>
                    </m:r>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3</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−2.4</m:t>
                    </m:r>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2</m:t>
                        </m:r>
                      </m:sup>
                    </m:s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−2.5</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+6</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在</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[−4,0]</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内的极小值</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xmlns="">
          <p:sp>
            <p:nvSpPr>
              <p:cNvPr id="8" name="矩形 7">
                <a:extLst>
                  <a:ext uri="{FF2B5EF4-FFF2-40B4-BE49-F238E27FC236}">
                    <a16:creationId xmlns:a16="http://schemas.microsoft.com/office/drawing/2014/main" id="{825943EE-A1EC-4B2C-9EA8-58B1A678091D}"/>
                  </a:ext>
                </a:extLst>
              </p:cNvPr>
              <p:cNvSpPr>
                <a:spLocks noRot="1" noChangeAspect="1" noMove="1" noResize="1" noEditPoints="1" noAdjustHandles="1" noChangeArrowheads="1" noChangeShapeType="1" noTextEdit="1"/>
              </p:cNvSpPr>
              <p:nvPr/>
            </p:nvSpPr>
            <p:spPr>
              <a:xfrm>
                <a:off x="127196" y="1309854"/>
                <a:ext cx="9144000" cy="879023"/>
              </a:xfrm>
              <a:prstGeom prst="rect">
                <a:avLst/>
              </a:prstGeom>
              <a:blipFill>
                <a:blip r:embed="rId2"/>
                <a:stretch>
                  <a:fillRect l="-600" b="-10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D70D45D-3219-4700-B68F-C3A22B9D0719}"/>
                  </a:ext>
                </a:extLst>
              </p:cNvPr>
              <p:cNvSpPr/>
              <p:nvPr/>
            </p:nvSpPr>
            <p:spPr>
              <a:xfrm>
                <a:off x="0" y="2346982"/>
                <a:ext cx="9144000" cy="874407"/>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1</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）随机选取采样点 </a:t>
                </a:r>
                <a14:m>
                  <m:oMath xmlns:m="http://schemas.openxmlformats.org/officeDocument/2006/math">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𝒙</m:t>
                    </m:r>
                    <m:r>
                      <a:rPr kumimoji="0" lang="en-US" altLang="zh-CN" sz="1800" b="0" i="0"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4</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2</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,−0]</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分别将采样点带入</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d>
                      <m:d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d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d>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，得到目标函数值</a:t>
                </a:r>
                <a14:m>
                  <m:oMath xmlns:m="http://schemas.openxmlformats.org/officeDocument/2006/math">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[4.48</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4.4</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6]</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将</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𝒙</m:t>
                    </m:r>
                    <m:r>
                      <a:rPr kumimoji="0" lang="zh-CN" alt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作为输入，用高斯过程拟合</a:t>
                </a:r>
                <a14:m>
                  <m:oMath xmlns:m="http://schemas.openxmlformats.org/officeDocument/2006/math">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1"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𝒙</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得到如下曲线：</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xmlns="">
          <p:sp>
            <p:nvSpPr>
              <p:cNvPr id="10" name="矩形 9">
                <a:extLst>
                  <a:ext uri="{FF2B5EF4-FFF2-40B4-BE49-F238E27FC236}">
                    <a16:creationId xmlns:a16="http://schemas.microsoft.com/office/drawing/2014/main" id="{1D70D45D-3219-4700-B68F-C3A22B9D0719}"/>
                  </a:ext>
                </a:extLst>
              </p:cNvPr>
              <p:cNvSpPr>
                <a:spLocks noRot="1" noChangeAspect="1" noMove="1" noResize="1" noEditPoints="1" noAdjustHandles="1" noChangeArrowheads="1" noChangeShapeType="1" noTextEdit="1"/>
              </p:cNvSpPr>
              <p:nvPr/>
            </p:nvSpPr>
            <p:spPr>
              <a:xfrm>
                <a:off x="0" y="2346982"/>
                <a:ext cx="9144000" cy="874407"/>
              </a:xfrm>
              <a:prstGeom prst="rect">
                <a:avLst/>
              </a:prstGeom>
              <a:blipFill>
                <a:blip r:embed="rId3"/>
                <a:stretch>
                  <a:fillRect l="-533" b="-10490"/>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E6667683-64F6-475E-96AD-36DBE615B935}"/>
              </a:ext>
            </a:extLst>
          </p:cNvPr>
          <p:cNvGrpSpPr/>
          <p:nvPr/>
        </p:nvGrpSpPr>
        <p:grpSpPr>
          <a:xfrm>
            <a:off x="2303183" y="3379494"/>
            <a:ext cx="4161367" cy="2101853"/>
            <a:chOff x="1973515" y="3337986"/>
            <a:chExt cx="4638952" cy="2535767"/>
          </a:xfrm>
        </p:grpSpPr>
        <p:pic>
          <p:nvPicPr>
            <p:cNvPr id="5" name="图片 4">
              <a:extLst>
                <a:ext uri="{FF2B5EF4-FFF2-40B4-BE49-F238E27FC236}">
                  <a16:creationId xmlns:a16="http://schemas.microsoft.com/office/drawing/2014/main" id="{965C0173-AC8E-43F4-AA81-8241BFAEED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3515" y="3337986"/>
              <a:ext cx="4638952" cy="2535767"/>
            </a:xfrm>
            <a:prstGeom prst="rect">
              <a:avLst/>
            </a:prstGeom>
          </p:spPr>
        </p:pic>
        <p:cxnSp>
          <p:nvCxnSpPr>
            <p:cNvPr id="11" name="直接连接符 10">
              <a:extLst>
                <a:ext uri="{FF2B5EF4-FFF2-40B4-BE49-F238E27FC236}">
                  <a16:creationId xmlns:a16="http://schemas.microsoft.com/office/drawing/2014/main" id="{31AB2AFB-0D85-41A0-9AF7-485D1036341D}"/>
                </a:ext>
              </a:extLst>
            </p:cNvPr>
            <p:cNvCxnSpPr>
              <a:cxnSpLocks/>
            </p:cNvCxnSpPr>
            <p:nvPr/>
          </p:nvCxnSpPr>
          <p:spPr>
            <a:xfrm>
              <a:off x="3715923" y="3381919"/>
              <a:ext cx="0" cy="2301090"/>
            </a:xfrm>
            <a:prstGeom prst="line">
              <a:avLst/>
            </a:prstGeom>
            <a:ln w="28575">
              <a:prstDash val="sysDot"/>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BC590A7-5955-4CA7-ABEE-83F41D75C909}"/>
                  </a:ext>
                </a:extLst>
              </p:cNvPr>
              <p:cNvSpPr txBox="1"/>
              <p:nvPr/>
            </p:nvSpPr>
            <p:spPr>
              <a:xfrm>
                <a:off x="238240" y="5540836"/>
                <a:ext cx="8402396" cy="128958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根据高斯过程拟合所得曲线，在</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rPr>
                      <m:t>[−4,0]</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内搜索采集函数的最小值，得到</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rPr>
                      <m:t>𝑥</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rPr>
                      <m:t>=−2.73</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时取得，当</a:t>
                </a:r>
                <a14:m>
                  <m:oMath xmlns:m="http://schemas.openxmlformats.org/officeDocument/2006/math">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ea typeface="微软雅黑" panose="020B0503020204020204" pitchFamily="34" charset="-122"/>
                        <a:cs typeface="+mn-cs"/>
                      </a:rPr>
                      <m:t>𝑥</m:t>
                    </m:r>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ea typeface="微软雅黑" panose="020B0503020204020204" pitchFamily="34" charset="-122"/>
                        <a:cs typeface="+mn-cs"/>
                      </a:rPr>
                      <m:t>=−2.73</m:t>
                    </m:r>
                    <m:r>
                      <a:rPr kumimoji="0" lang="zh-CN" alt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rPr>
                      <m:t>时</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，目标函数值为</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rPr>
                      <m:t>𝑦</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rPr>
                      <m:t> = 3.53</m:t>
                    </m:r>
                    <m:r>
                      <a:rPr kumimoji="0" lang="zh-CN" altLang="en-US" sz="1800" b="0" i="1" u="none" strike="noStrike" kern="1200" cap="none" spc="0" normalizeH="0" baseline="0" noProof="0" dirty="0">
                        <a:ln>
                          <a:noFill/>
                        </a:ln>
                        <a:solidFill>
                          <a:srgbClr val="000000"/>
                        </a:solidFill>
                        <a:effectLst/>
                        <a:uLnTx/>
                        <a:uFillTx/>
                        <a:latin typeface="Cambria Math" panose="02040503050406030204" pitchFamily="18" charset="0"/>
                        <a:ea typeface="微软雅黑" panose="020B0503020204020204" pitchFamily="34" charset="-122"/>
                        <a:cs typeface="+mn-cs"/>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更新采样点集：</a:t>
                </a:r>
                <a:r>
                  <a:rPr kumimoji="0" lang="en-US" altLang="zh-CN" sz="1800" b="1" i="0" u="none" strike="noStrike" kern="1200" cap="none" spc="0" normalizeH="0" baseline="0" noProof="0" dirty="0">
                    <a:ln>
                      <a:noFill/>
                    </a:ln>
                    <a:solidFill>
                      <a:srgbClr val="000000"/>
                    </a:solidFill>
                    <a:effectLst/>
                    <a:uLnTx/>
                    <a:uFillTx/>
                    <a:latin typeface="Arial"/>
                    <a:ea typeface="微软雅黑" panose="020B0503020204020204" pitchFamily="34" charset="-122"/>
                    <a:cs typeface="+mn-cs"/>
                    <a:sym typeface="Arial" panose="020B0604020202020204" pitchFamily="34" charset="0"/>
                  </a:rPr>
                  <a:t> </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𝒙</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[−4,−2,</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−2.73,</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−0]</m:t>
                    </m:r>
                  </m:oMath>
                </a14:m>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800" b="1" i="0" u="none" strike="noStrike" kern="1200" cap="none" spc="0" normalizeH="0" baseline="0" noProof="0" dirty="0">
                    <a:ln>
                      <a:noFill/>
                    </a:ln>
                    <a:solidFill>
                      <a:srgbClr val="000000"/>
                    </a:solidFill>
                    <a:effectLst/>
                    <a:uLnTx/>
                    <a:uFillTx/>
                    <a:latin typeface="Arial"/>
                    <a:ea typeface="微软雅黑" panose="020B0503020204020204" pitchFamily="34" charset="-122"/>
                    <a:cs typeface="+mn-cs"/>
                    <a:sym typeface="Arial" panose="020B0604020202020204" pitchFamily="34" charset="0"/>
                  </a:rPr>
                  <a:t> </a:t>
                </a:r>
                <a14:m>
                  <m:oMath xmlns:m="http://schemas.openxmlformats.org/officeDocument/2006/math">
                    <m:r>
                      <a:rPr kumimoji="0" lang="en-US" altLang="zh-CN" sz="1800" b="1"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𝒚</m:t>
                    </m:r>
                    <m:r>
                      <a:rPr kumimoji="0" lang="en-US" altLang="zh-CN" sz="1800" b="0" i="0"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[4.48</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4.4</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3.53, </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6]</m:t>
                    </m:r>
                  </m:oMath>
                </a14:m>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15" name="文本框 14">
                <a:extLst>
                  <a:ext uri="{FF2B5EF4-FFF2-40B4-BE49-F238E27FC236}">
                    <a16:creationId xmlns:a16="http://schemas.microsoft.com/office/drawing/2014/main" id="{6BC590A7-5955-4CA7-ABEE-83F41D75C909}"/>
                  </a:ext>
                </a:extLst>
              </p:cNvPr>
              <p:cNvSpPr txBox="1">
                <a:spLocks noRot="1" noChangeAspect="1" noMove="1" noResize="1" noEditPoints="1" noAdjustHandles="1" noChangeArrowheads="1" noChangeShapeType="1" noTextEdit="1"/>
              </p:cNvSpPr>
              <p:nvPr/>
            </p:nvSpPr>
            <p:spPr>
              <a:xfrm>
                <a:off x="238240" y="5540836"/>
                <a:ext cx="8402396" cy="1289584"/>
              </a:xfrm>
              <a:prstGeom prst="rect">
                <a:avLst/>
              </a:prstGeom>
              <a:blipFill>
                <a:blip r:embed="rId5"/>
                <a:stretch>
                  <a:fillRect l="-581" b="-7109"/>
                </a:stretch>
              </a:blipFill>
            </p:spPr>
            <p:txBody>
              <a:bodyPr/>
              <a:lstStyle/>
              <a:p>
                <a:r>
                  <a:rPr lang="zh-CN" altLang="en-US">
                    <a:noFill/>
                  </a:rPr>
                  <a:t> </a:t>
                </a:r>
              </a:p>
            </p:txBody>
          </p:sp>
        </mc:Fallback>
      </mc:AlternateContent>
      <p:sp>
        <p:nvSpPr>
          <p:cNvPr id="13" name="Content Placeholder 2">
            <a:extLst>
              <a:ext uri="{FF2B5EF4-FFF2-40B4-BE49-F238E27FC236}">
                <a16:creationId xmlns:a16="http://schemas.microsoft.com/office/drawing/2014/main" id="{78B5885C-0252-4E7B-AE3F-C07F1C49F744}"/>
              </a:ext>
            </a:extLst>
          </p:cNvPr>
          <p:cNvSpPr txBox="1">
            <a:spLocks/>
          </p:cNvSpPr>
          <p:nvPr/>
        </p:nvSpPr>
        <p:spPr bwMode="auto">
          <a:xfrm>
            <a:off x="127196" y="640259"/>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a:p>
            <a:pPr lvl="5">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2572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5/20/2021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25</a:t>
            </a:fld>
            <a:endParaRPr lang="en-US" altLang="zh-CN"/>
          </a:p>
        </p:txBody>
      </p:sp>
      <p:sp>
        <p:nvSpPr>
          <p:cNvPr id="7" name="页脚占位符 2">
            <a:extLst>
              <a:ext uri="{FF2B5EF4-FFF2-40B4-BE49-F238E27FC236}">
                <a16:creationId xmlns:a16="http://schemas.microsoft.com/office/drawing/2014/main" id="{91A2EECE-054E-4A55-934E-0E0B7A7AA5C5}"/>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D70D45D-3219-4700-B68F-C3A22B9D0719}"/>
                  </a:ext>
                </a:extLst>
              </p:cNvPr>
              <p:cNvSpPr/>
              <p:nvPr/>
            </p:nvSpPr>
            <p:spPr>
              <a:xfrm>
                <a:off x="42333" y="1181563"/>
                <a:ext cx="9144000" cy="874407"/>
              </a:xfrm>
              <a:prstGeom prst="rect">
                <a:avLst/>
              </a:prstGeom>
            </p:spPr>
            <p:txBody>
              <a:bodyPr wrap="square">
                <a:spAutoFit/>
              </a:bodyPr>
              <a:lstStyle/>
              <a:p>
                <a:pPr lvl="0">
                  <a:lnSpc>
                    <a:spcPct val="150000"/>
                  </a:lnSpc>
                </a:pP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）新增采样点后的采样点集</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b="1" dirty="0">
                    <a:solidFill>
                      <a:srgbClr val="000000"/>
                    </a:solidFill>
                    <a:ea typeface="微软雅黑" panose="020B0503020204020204" pitchFamily="34" charset="-122"/>
                    <a:sym typeface="Arial" panose="020B0604020202020204" pitchFamily="34" charset="0"/>
                  </a:rPr>
                  <a:t> </a:t>
                </a:r>
                <a14:m>
                  <m:oMath xmlns:m="http://schemas.openxmlformats.org/officeDocument/2006/math">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[−4,−2,−2.73,−0]</m:t>
                    </m:r>
                  </m:oMath>
                </a14:m>
                <a:r>
                  <a:rPr lang="en-US" altLang="zh-CN" dirty="0">
                    <a:solidFill>
                      <a:srgbClr val="000000"/>
                    </a:solidFill>
                    <a:latin typeface="微软雅黑" panose="020B0503020204020204" pitchFamily="34" charset="-122"/>
                    <a:ea typeface="微软雅黑" panose="020B0503020204020204" pitchFamily="34" charset="-122"/>
                  </a:rPr>
                  <a:t>,</a:t>
                </a:r>
                <a:r>
                  <a:rPr lang="en-US" altLang="zh-CN" b="1" dirty="0">
                    <a:solidFill>
                      <a:srgbClr val="000000"/>
                    </a:solidFill>
                    <a:ea typeface="微软雅黑" panose="020B0503020204020204" pitchFamily="34" charset="-122"/>
                    <a:sym typeface="Arial" panose="020B0604020202020204" pitchFamily="34" charset="0"/>
                  </a:rPr>
                  <a:t> </a:t>
                </a:r>
                <a14:m>
                  <m:oMath xmlns:m="http://schemas.openxmlformats.org/officeDocument/2006/math">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𝒚</m:t>
                    </m:r>
                    <m:r>
                      <a:rPr lang="en-US" altLang="zh-CN">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[4.48</m:t>
                    </m:r>
                    <m:r>
                      <a:rPr lang="zh-CN" altLang="en-US"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4.4</m:t>
                    </m:r>
                    <m:r>
                      <a:rPr lang="zh-CN" altLang="en-US"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3.53, 6]</m:t>
                    </m:r>
                  </m:oMath>
                </a14:m>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，将</a:t>
                </a:r>
                <a14:m>
                  <m:oMath xmlns:m="http://schemas.openxmlformats.org/officeDocument/2006/math">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r>
                      <a:rPr lang="zh-CN" altLang="en-US" b="1"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1" i="1">
                        <a:solidFill>
                          <a:srgbClr val="000000"/>
                        </a:solidFill>
                        <a:latin typeface="Cambria Math" panose="02040503050406030204" pitchFamily="18" charset="0"/>
                        <a:ea typeface="微软雅黑" panose="020B0503020204020204" pitchFamily="34" charset="-122"/>
                        <a:sym typeface="Arial" panose="020B0604020202020204" pitchFamily="34" charset="0"/>
                      </a:rPr>
                      <m:t>𝒚</m:t>
                    </m:r>
                  </m:oMath>
                </a14:m>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作为输入，用高斯过程拟合</a:t>
                </a:r>
                <a14:m>
                  <m:oMath xmlns:m="http://schemas.openxmlformats.org/officeDocument/2006/math">
                    <m:r>
                      <a:rPr lang="en-US" altLang="zh-CN" b="1"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𝒚</m:t>
                    </m:r>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𝑓</m:t>
                    </m:r>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b="1"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𝒙</m:t>
                    </m:r>
                    <m:r>
                      <a:rPr lang="en-US" altLang="zh-CN" b="0" i="1" smtClean="0">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r>
                      <a:rPr lang="zh-CN" altLang="en-US" i="1">
                        <a:solidFill>
                          <a:srgbClr val="000000"/>
                        </a:solidFill>
                        <a:latin typeface="Cambria Math" panose="02040503050406030204" pitchFamily="18" charset="0"/>
                        <a:ea typeface="微软雅黑" panose="020B0503020204020204" pitchFamily="34" charset="-122"/>
                        <a:sym typeface="Arial" panose="020B0604020202020204" pitchFamily="34" charset="0"/>
                      </a:rPr>
                      <m:t>，</m:t>
                    </m:r>
                  </m:oMath>
                </a14:m>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得到如下曲线：</a:t>
                </a:r>
                <a:endParaRPr lang="en-US" altLang="zh-CN"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mc:Choice>
        <mc:Fallback xmlns="">
          <p:sp>
            <p:nvSpPr>
              <p:cNvPr id="10" name="矩形 9">
                <a:extLst>
                  <a:ext uri="{FF2B5EF4-FFF2-40B4-BE49-F238E27FC236}">
                    <a16:creationId xmlns:a16="http://schemas.microsoft.com/office/drawing/2014/main" id="{1D70D45D-3219-4700-B68F-C3A22B9D0719}"/>
                  </a:ext>
                </a:extLst>
              </p:cNvPr>
              <p:cNvSpPr>
                <a:spLocks noRot="1" noChangeAspect="1" noMove="1" noResize="1" noEditPoints="1" noAdjustHandles="1" noChangeArrowheads="1" noChangeShapeType="1" noTextEdit="1"/>
              </p:cNvSpPr>
              <p:nvPr/>
            </p:nvSpPr>
            <p:spPr>
              <a:xfrm>
                <a:off x="42333" y="1181563"/>
                <a:ext cx="9144000" cy="874407"/>
              </a:xfrm>
              <a:prstGeom prst="rect">
                <a:avLst/>
              </a:prstGeom>
              <a:blipFill>
                <a:blip r:embed="rId2"/>
                <a:stretch>
                  <a:fillRect l="-600" b="-10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BC590A7-5955-4CA7-ABEE-83F41D75C909}"/>
                  </a:ext>
                </a:extLst>
              </p:cNvPr>
              <p:cNvSpPr txBox="1"/>
              <p:nvPr/>
            </p:nvSpPr>
            <p:spPr>
              <a:xfrm>
                <a:off x="162560" y="4926075"/>
                <a:ext cx="8402396" cy="873829"/>
              </a:xfrm>
              <a:prstGeom prst="rect">
                <a:avLst/>
              </a:prstGeom>
              <a:noFill/>
            </p:spPr>
            <p:txBody>
              <a:bodyPr wrap="square" rtlCol="0">
                <a:spAutoFit/>
              </a:body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根据高斯过程拟合所得曲线，在</a:t>
                </a:r>
                <a14:m>
                  <m:oMath xmlns:m="http://schemas.openxmlformats.org/officeDocument/2006/math">
                    <m:r>
                      <a:rPr lang="en-US" altLang="zh-CN" i="1" dirty="0" smtClean="0">
                        <a:solidFill>
                          <a:srgbClr val="000000"/>
                        </a:solidFill>
                        <a:latin typeface="Cambria Math" panose="02040503050406030204" pitchFamily="18" charset="0"/>
                        <a:ea typeface="微软雅黑" panose="020B0503020204020204" pitchFamily="34" charset="-122"/>
                      </a:rPr>
                      <m:t>[−4,0]</m:t>
                    </m:r>
                  </m:oMath>
                </a14:m>
                <a:r>
                  <a:rPr lang="zh-CN" altLang="en-US" dirty="0">
                    <a:solidFill>
                      <a:srgbClr val="000000"/>
                    </a:solidFill>
                    <a:latin typeface="微软雅黑" panose="020B0503020204020204" pitchFamily="34" charset="-122"/>
                    <a:ea typeface="微软雅黑" panose="020B0503020204020204" pitchFamily="34" charset="-122"/>
                  </a:rPr>
                  <a:t>内搜索采集函数的最小值，得到</a:t>
                </a:r>
                <a14:m>
                  <m:oMath xmlns:m="http://schemas.openxmlformats.org/officeDocument/2006/math">
                    <m:r>
                      <a:rPr lang="en-US" altLang="zh-CN" i="1" dirty="0" smtClean="0">
                        <a:solidFill>
                          <a:srgbClr val="000000"/>
                        </a:solidFill>
                        <a:latin typeface="Cambria Math" panose="02040503050406030204" pitchFamily="18" charset="0"/>
                        <a:ea typeface="微软雅黑" panose="020B0503020204020204" pitchFamily="34" charset="-122"/>
                      </a:rPr>
                      <m:t>𝑥</m:t>
                    </m:r>
                    <m:r>
                      <a:rPr lang="en-US" altLang="zh-CN" i="1" dirty="0" smtClean="0">
                        <a:solidFill>
                          <a:srgbClr val="000000"/>
                        </a:solidFill>
                        <a:latin typeface="Cambria Math" panose="02040503050406030204" pitchFamily="18" charset="0"/>
                        <a:ea typeface="微软雅黑" panose="020B0503020204020204" pitchFamily="34" charset="-122"/>
                      </a:rPr>
                      <m:t>=−2.8</m:t>
                    </m:r>
                  </m:oMath>
                </a14:m>
                <a:r>
                  <a:rPr lang="zh-CN" altLang="en-US" dirty="0">
                    <a:solidFill>
                      <a:srgbClr val="000000"/>
                    </a:solidFill>
                    <a:latin typeface="微软雅黑" panose="020B0503020204020204" pitchFamily="34" charset="-122"/>
                    <a:ea typeface="微软雅黑" panose="020B0503020204020204" pitchFamily="34" charset="-122"/>
                  </a:rPr>
                  <a:t>时取得，当</a:t>
                </a:r>
                <a14:m>
                  <m:oMath xmlns:m="http://schemas.openxmlformats.org/officeDocument/2006/math">
                    <m:r>
                      <a:rPr lang="en-US" altLang="zh-CN" i="1" dirty="0">
                        <a:solidFill>
                          <a:srgbClr val="000000"/>
                        </a:solidFill>
                        <a:latin typeface="Cambria Math" panose="02040503050406030204" pitchFamily="18" charset="0"/>
                        <a:ea typeface="微软雅黑" panose="020B0503020204020204" pitchFamily="34" charset="-122"/>
                      </a:rPr>
                      <m:t>𝑥</m:t>
                    </m:r>
                    <m:r>
                      <a:rPr lang="en-US" altLang="zh-CN" i="1" dirty="0">
                        <a:solidFill>
                          <a:srgbClr val="000000"/>
                        </a:solidFill>
                        <a:latin typeface="Cambria Math" panose="02040503050406030204" pitchFamily="18" charset="0"/>
                        <a:ea typeface="微软雅黑" panose="020B0503020204020204" pitchFamily="34" charset="-122"/>
                      </a:rPr>
                      <m:t>=−2.8</m:t>
                    </m:r>
                    <m:r>
                      <a:rPr lang="zh-CN" altLang="en-US" i="1" dirty="0" smtClean="0">
                        <a:solidFill>
                          <a:srgbClr val="000000"/>
                        </a:solidFill>
                        <a:latin typeface="Cambria Math" panose="02040503050406030204" pitchFamily="18" charset="0"/>
                        <a:ea typeface="微软雅黑" panose="020B0503020204020204" pitchFamily="34" charset="-122"/>
                      </a:rPr>
                      <m:t>时</m:t>
                    </m:r>
                  </m:oMath>
                </a14:m>
                <a:r>
                  <a:rPr lang="zh-CN" altLang="en-US" dirty="0">
                    <a:solidFill>
                      <a:srgbClr val="000000"/>
                    </a:solidFill>
                    <a:latin typeface="微软雅黑" panose="020B0503020204020204" pitchFamily="34" charset="-122"/>
                    <a:ea typeface="微软雅黑" panose="020B0503020204020204" pitchFamily="34" charset="-122"/>
                  </a:rPr>
                  <a:t>，计算目标函数值，更新采样点集</a:t>
                </a:r>
                <a:endParaRPr lang="en-US" altLang="zh-CN"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6BC590A7-5955-4CA7-ABEE-83F41D75C909}"/>
                  </a:ext>
                </a:extLst>
              </p:cNvPr>
              <p:cNvSpPr txBox="1">
                <a:spLocks noRot="1" noChangeAspect="1" noMove="1" noResize="1" noEditPoints="1" noAdjustHandles="1" noChangeArrowheads="1" noChangeShapeType="1" noTextEdit="1"/>
              </p:cNvSpPr>
              <p:nvPr/>
            </p:nvSpPr>
            <p:spPr>
              <a:xfrm>
                <a:off x="162560" y="4926075"/>
                <a:ext cx="8402396" cy="873829"/>
              </a:xfrm>
              <a:prstGeom prst="rect">
                <a:avLst/>
              </a:prstGeom>
              <a:blipFill>
                <a:blip r:embed="rId3"/>
                <a:stretch>
                  <a:fillRect l="-653" r="-218" b="-10490"/>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88879ABD-648D-4AF8-A23C-30460C2E3585}"/>
              </a:ext>
            </a:extLst>
          </p:cNvPr>
          <p:cNvGrpSpPr/>
          <p:nvPr/>
        </p:nvGrpSpPr>
        <p:grpSpPr>
          <a:xfrm>
            <a:off x="1564549" y="2321268"/>
            <a:ext cx="6014902" cy="2672469"/>
            <a:chOff x="-198409" y="1345641"/>
            <a:chExt cx="9144000" cy="4649317"/>
          </a:xfrm>
        </p:grpSpPr>
        <p:pic>
          <p:nvPicPr>
            <p:cNvPr id="4" name="图片 3">
              <a:extLst>
                <a:ext uri="{FF2B5EF4-FFF2-40B4-BE49-F238E27FC236}">
                  <a16:creationId xmlns:a16="http://schemas.microsoft.com/office/drawing/2014/main" id="{8A4EEC47-8019-44CC-9ED2-815D01FF0D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09" y="1345641"/>
              <a:ext cx="9144000" cy="4649317"/>
            </a:xfrm>
            <a:prstGeom prst="rect">
              <a:avLst/>
            </a:prstGeom>
          </p:spPr>
        </p:pic>
        <p:cxnSp>
          <p:nvCxnSpPr>
            <p:cNvPr id="13" name="直接连接符 12">
              <a:extLst>
                <a:ext uri="{FF2B5EF4-FFF2-40B4-BE49-F238E27FC236}">
                  <a16:creationId xmlns:a16="http://schemas.microsoft.com/office/drawing/2014/main" id="{155B4CD0-E8BF-4A56-BD01-0A9A53586DE8}"/>
                </a:ext>
              </a:extLst>
            </p:cNvPr>
            <p:cNvCxnSpPr/>
            <p:nvPr/>
          </p:nvCxnSpPr>
          <p:spPr>
            <a:xfrm>
              <a:off x="2882895" y="1429092"/>
              <a:ext cx="0" cy="4192775"/>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grpSp>
      <p:sp>
        <p:nvSpPr>
          <p:cNvPr id="18" name="文本框 17">
            <a:extLst>
              <a:ext uri="{FF2B5EF4-FFF2-40B4-BE49-F238E27FC236}">
                <a16:creationId xmlns:a16="http://schemas.microsoft.com/office/drawing/2014/main" id="{3D54449B-2E2F-47C2-9EE8-03014545A318}"/>
              </a:ext>
            </a:extLst>
          </p:cNvPr>
          <p:cNvSpPr txBox="1"/>
          <p:nvPr/>
        </p:nvSpPr>
        <p:spPr>
          <a:xfrm>
            <a:off x="1564549" y="5946698"/>
            <a:ext cx="5835651" cy="45890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重复上述过程，直到满足算法精度，停止新增采样点</a:t>
            </a:r>
          </a:p>
        </p:txBody>
      </p:sp>
      <p:sp>
        <p:nvSpPr>
          <p:cNvPr id="16" name="Content Placeholder 2">
            <a:extLst>
              <a:ext uri="{FF2B5EF4-FFF2-40B4-BE49-F238E27FC236}">
                <a16:creationId xmlns:a16="http://schemas.microsoft.com/office/drawing/2014/main" id="{78B5885C-0252-4E7B-AE3F-C07F1C49F744}"/>
              </a:ext>
            </a:extLst>
          </p:cNvPr>
          <p:cNvSpPr txBox="1">
            <a:spLocks/>
          </p:cNvSpPr>
          <p:nvPr/>
        </p:nvSpPr>
        <p:spPr bwMode="auto">
          <a:xfrm>
            <a:off x="109581" y="560522"/>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a:p>
            <a:pPr lvl="5">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816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5/20/2021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26</a:t>
            </a:fld>
            <a:endParaRPr lang="en-US" altLang="zh-CN"/>
          </a:p>
        </p:txBody>
      </p:sp>
      <p:sp>
        <p:nvSpPr>
          <p:cNvPr id="7" name="页脚占位符 2">
            <a:extLst>
              <a:ext uri="{FF2B5EF4-FFF2-40B4-BE49-F238E27FC236}">
                <a16:creationId xmlns:a16="http://schemas.microsoft.com/office/drawing/2014/main" id="{91A2EECE-054E-4A55-934E-0E0B7A7AA5C5}"/>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78E1973-1DA7-4414-8F7E-9D639DD111B5}"/>
                  </a:ext>
                </a:extLst>
              </p:cNvPr>
              <p:cNvSpPr txBox="1"/>
              <p:nvPr/>
            </p:nvSpPr>
            <p:spPr>
              <a:xfrm>
                <a:off x="453989" y="1318046"/>
                <a:ext cx="8424746" cy="1705403"/>
              </a:xfrm>
              <a:prstGeom prst="rect">
                <a:avLst/>
              </a:prstGeom>
              <a:noFill/>
            </p:spPr>
            <p:txBody>
              <a:bodyPr wrap="square">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SVM</a:t>
                </a:r>
                <a:r>
                  <a:rPr lang="zh-CN" altLang="en-US" dirty="0">
                    <a:latin typeface="微软雅黑" panose="020B0503020204020204" pitchFamily="34" charset="-122"/>
                    <a:ea typeface="微软雅黑" panose="020B0503020204020204" pitchFamily="34" charset="-122"/>
                  </a:rPr>
                  <a:t>模型存在两个超参数：</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RBF</a:t>
                </a:r>
                <a:r>
                  <a:rPr lang="zh-CN" altLang="en-US" dirty="0">
                    <a:latin typeface="微软雅黑" panose="020B0503020204020204" pitchFamily="34" charset="-122"/>
                    <a:ea typeface="微软雅黑" panose="020B0503020204020204" pitchFamily="34" charset="-122"/>
                  </a:rPr>
                  <a:t>核函数带宽（</a:t>
                </a:r>
                <a:r>
                  <a:rPr lang="en-US" altLang="zh-CN" dirty="0">
                    <a:latin typeface="微软雅黑" panose="020B0503020204020204" pitchFamily="34" charset="-122"/>
                    <a:ea typeface="微软雅黑" panose="020B0503020204020204" pitchFamily="34" charset="-122"/>
                  </a:rPr>
                  <a:t>length scale</a:t>
                </a:r>
                <a:r>
                  <a:rPr lang="zh-CN" altLang="en-US" dirty="0">
                    <a:latin typeface="微软雅黑" panose="020B0503020204020204" pitchFamily="34" charset="-122"/>
                    <a:ea typeface="微软雅黑" panose="020B0503020204020204" pitchFamily="34" charset="-122"/>
                  </a:rPr>
                  <a:t>）：</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𝒍</m:t>
                    </m:r>
                  </m:oMath>
                </a14:m>
                <a:endParaRPr lang="en-US" altLang="zh-CN" b="1"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软间隔超参数： </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𝑪</m:t>
                    </m:r>
                  </m:oMath>
                </a14:m>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尝试根据以下二维样本，找到最优</a:t>
                </a:r>
                <a:r>
                  <a:rPr lang="en-US" altLang="zh-CN" b="1" dirty="0">
                    <a:latin typeface="微软雅黑" panose="020B0503020204020204" pitchFamily="34" charset="-122"/>
                    <a:ea typeface="微软雅黑" panose="020B0503020204020204" pitchFamily="34" charset="-122"/>
                  </a:rPr>
                  <a:t>SVM</a:t>
                </a:r>
                <a:r>
                  <a:rPr lang="zh-CN" altLang="en-US" b="1" dirty="0">
                    <a:latin typeface="微软雅黑" panose="020B0503020204020204" pitchFamily="34" charset="-122"/>
                    <a:ea typeface="微软雅黑" panose="020B0503020204020204" pitchFamily="34" charset="-122"/>
                  </a:rPr>
                  <a:t>超参数组合</a:t>
                </a:r>
              </a:p>
            </p:txBody>
          </p:sp>
        </mc:Choice>
        <mc:Fallback xmlns="">
          <p:sp>
            <p:nvSpPr>
              <p:cNvPr id="16" name="文本框 15">
                <a:extLst>
                  <a:ext uri="{FF2B5EF4-FFF2-40B4-BE49-F238E27FC236}">
                    <a16:creationId xmlns:a16="http://schemas.microsoft.com/office/drawing/2014/main" id="{278E1973-1DA7-4414-8F7E-9D639DD111B5}"/>
                  </a:ext>
                </a:extLst>
              </p:cNvPr>
              <p:cNvSpPr txBox="1">
                <a:spLocks noRot="1" noChangeAspect="1" noMove="1" noResize="1" noEditPoints="1" noAdjustHandles="1" noChangeArrowheads="1" noChangeShapeType="1" noTextEdit="1"/>
              </p:cNvSpPr>
              <p:nvPr/>
            </p:nvSpPr>
            <p:spPr>
              <a:xfrm>
                <a:off x="453989" y="1318046"/>
                <a:ext cx="8424746" cy="1705403"/>
              </a:xfrm>
              <a:prstGeom prst="rect">
                <a:avLst/>
              </a:prstGeom>
              <a:blipFill>
                <a:blip r:embed="rId2"/>
                <a:stretch>
                  <a:fillRect l="-579" b="-4643"/>
                </a:stretch>
              </a:blipFill>
            </p:spPr>
            <p:txBody>
              <a:bodyPr/>
              <a:lstStyle/>
              <a:p>
                <a:r>
                  <a:rPr lang="zh-CN" altLang="en-US">
                    <a:noFill/>
                  </a:rPr>
                  <a:t> </a:t>
                </a:r>
              </a:p>
            </p:txBody>
          </p:sp>
        </mc:Fallback>
      </mc:AlternateContent>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115510" y="621191"/>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案例分析：调节支持向量机超参数</a:t>
            </a:r>
            <a:endParaRPr lang="en-US" altLang="zh-CN" dirty="0">
              <a:solidFill>
                <a:srgbClr val="4F81BD"/>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C87CBB0-3F14-4EEE-9F99-E4F40DC4E657}"/>
              </a:ext>
            </a:extLst>
          </p:cNvPr>
          <p:cNvPicPr>
            <a:picLocks noChangeAspect="1"/>
          </p:cNvPicPr>
          <p:nvPr/>
        </p:nvPicPr>
        <p:blipFill>
          <a:blip r:embed="rId3"/>
          <a:stretch>
            <a:fillRect/>
          </a:stretch>
        </p:blipFill>
        <p:spPr>
          <a:xfrm>
            <a:off x="2674459" y="3118527"/>
            <a:ext cx="3795082" cy="3417028"/>
          </a:xfrm>
          <a:prstGeom prst="rect">
            <a:avLst/>
          </a:prstGeom>
        </p:spPr>
      </p:pic>
      <p:sp>
        <p:nvSpPr>
          <p:cNvPr id="6" name="文本框 5">
            <a:extLst>
              <a:ext uri="{FF2B5EF4-FFF2-40B4-BE49-F238E27FC236}">
                <a16:creationId xmlns:a16="http://schemas.microsoft.com/office/drawing/2014/main" id="{94DCA460-1C0B-4181-A04A-E6CCC80AF47F}"/>
              </a:ext>
            </a:extLst>
          </p:cNvPr>
          <p:cNvSpPr txBox="1"/>
          <p:nvPr/>
        </p:nvSpPr>
        <p:spPr>
          <a:xfrm rot="16200000">
            <a:off x="2113054" y="4531585"/>
            <a:ext cx="784257" cy="338554"/>
          </a:xfrm>
          <a:prstGeom prst="rect">
            <a:avLst/>
          </a:prstGeom>
          <a:noFill/>
        </p:spPr>
        <p:txBody>
          <a:bodyPr wrap="square" rtlCol="0">
            <a:spAutoFit/>
          </a:bodyPr>
          <a:lstStyle/>
          <a:p>
            <a:r>
              <a:rPr lang="zh-CN" altLang="en-US" sz="1600" b="1" dirty="0"/>
              <a:t>特征</a:t>
            </a:r>
            <a:r>
              <a:rPr lang="en-US" altLang="zh-CN" sz="1600" b="1" dirty="0"/>
              <a:t>1</a:t>
            </a:r>
            <a:endParaRPr lang="zh-CN" altLang="en-US" sz="1600" b="1" dirty="0"/>
          </a:p>
        </p:txBody>
      </p:sp>
      <p:sp>
        <p:nvSpPr>
          <p:cNvPr id="13" name="文本框 12">
            <a:extLst>
              <a:ext uri="{FF2B5EF4-FFF2-40B4-BE49-F238E27FC236}">
                <a16:creationId xmlns:a16="http://schemas.microsoft.com/office/drawing/2014/main" id="{C2843675-9B3B-4C0D-A7C9-5DEB0740E4A6}"/>
              </a:ext>
            </a:extLst>
          </p:cNvPr>
          <p:cNvSpPr txBox="1"/>
          <p:nvPr/>
        </p:nvSpPr>
        <p:spPr>
          <a:xfrm>
            <a:off x="4324752" y="6519446"/>
            <a:ext cx="784257" cy="338554"/>
          </a:xfrm>
          <a:prstGeom prst="rect">
            <a:avLst/>
          </a:prstGeom>
          <a:noFill/>
        </p:spPr>
        <p:txBody>
          <a:bodyPr wrap="square" rtlCol="0">
            <a:spAutoFit/>
          </a:bodyPr>
          <a:lstStyle/>
          <a:p>
            <a:r>
              <a:rPr lang="zh-CN" altLang="en-US" sz="1600" b="1" dirty="0"/>
              <a:t>特征</a:t>
            </a:r>
            <a:r>
              <a:rPr lang="en-US" altLang="zh-CN" sz="1600" b="1" dirty="0"/>
              <a:t>2</a:t>
            </a:r>
            <a:endParaRPr lang="zh-CN" altLang="en-US" sz="1600" b="1" dirty="0"/>
          </a:p>
        </p:txBody>
      </p:sp>
    </p:spTree>
    <p:extLst>
      <p:ext uri="{BB962C8B-B14F-4D97-AF65-F5344CB8AC3E}">
        <p14:creationId xmlns:p14="http://schemas.microsoft.com/office/powerpoint/2010/main" val="2891425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5/20/2021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27</a:t>
            </a:fld>
            <a:endParaRPr lang="en-US" altLang="zh-CN"/>
          </a:p>
        </p:txBody>
      </p:sp>
      <p:sp>
        <p:nvSpPr>
          <p:cNvPr id="7" name="页脚占位符 2">
            <a:extLst>
              <a:ext uri="{FF2B5EF4-FFF2-40B4-BE49-F238E27FC236}">
                <a16:creationId xmlns:a16="http://schemas.microsoft.com/office/drawing/2014/main" id="{91A2EECE-054E-4A55-934E-0E0B7A7AA5C5}"/>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78E1973-1DA7-4414-8F7E-9D639DD111B5}"/>
                  </a:ext>
                </a:extLst>
              </p:cNvPr>
              <p:cNvSpPr txBox="1"/>
              <p:nvPr/>
            </p:nvSpPr>
            <p:spPr>
              <a:xfrm>
                <a:off x="282223" y="1307931"/>
                <a:ext cx="8424746" cy="458908"/>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随意指定一组参数，</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𝑪</m:t>
                    </m:r>
                    <m:r>
                      <a:rPr lang="en-US" altLang="zh-CN" i="1" dirty="0" smtClean="0">
                        <a:latin typeface="Cambria Math" panose="02040503050406030204" pitchFamily="18" charset="0"/>
                        <a:ea typeface="微软雅黑" panose="020B0503020204020204" pitchFamily="34" charset="-122"/>
                      </a:rPr>
                      <m:t>=1</m:t>
                    </m:r>
                    <m:r>
                      <a:rPr lang="zh-CN" altLang="en-US" i="1" dirty="0" smtClean="0">
                        <a:latin typeface="Cambria Math" panose="02040503050406030204" pitchFamily="18" charset="0"/>
                        <a:ea typeface="微软雅黑" panose="020B0503020204020204" pitchFamily="34" charset="-122"/>
                      </a:rPr>
                      <m:t>，</m:t>
                    </m:r>
                    <m:r>
                      <a:rPr lang="en-US" altLang="zh-CN" b="1" i="1" dirty="0" smtClean="0">
                        <a:latin typeface="Cambria Math" panose="02040503050406030204" pitchFamily="18" charset="0"/>
                        <a:ea typeface="微软雅黑" panose="020B0503020204020204" pitchFamily="34" charset="-122"/>
                      </a:rPr>
                      <m:t>𝒍</m:t>
                    </m:r>
                    <m:r>
                      <a:rPr lang="en-US" altLang="zh-CN" i="1" dirty="0" smtClean="0">
                        <a:latin typeface="Cambria Math" panose="02040503050406030204" pitchFamily="18" charset="0"/>
                        <a:ea typeface="微软雅黑" panose="020B0503020204020204" pitchFamily="34" charset="-122"/>
                      </a:rPr>
                      <m:t>=0.01</m:t>
                    </m:r>
                  </m:oMath>
                </a14:m>
                <a:r>
                  <a:rPr lang="zh-CN" altLang="en-US" dirty="0">
                    <a:latin typeface="微软雅黑" panose="020B0503020204020204" pitchFamily="34" charset="-122"/>
                    <a:ea typeface="微软雅黑" panose="020B0503020204020204" pitchFamily="34" charset="-122"/>
                  </a:rPr>
                  <a:t>，分类效果如下所示</a:t>
                </a:r>
                <a:endParaRPr lang="en-US" altLang="zh-CN"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278E1973-1DA7-4414-8F7E-9D639DD111B5}"/>
                  </a:ext>
                </a:extLst>
              </p:cNvPr>
              <p:cNvSpPr txBox="1">
                <a:spLocks noRot="1" noChangeAspect="1" noMove="1" noResize="1" noEditPoints="1" noAdjustHandles="1" noChangeArrowheads="1" noChangeShapeType="1" noTextEdit="1"/>
              </p:cNvSpPr>
              <p:nvPr/>
            </p:nvSpPr>
            <p:spPr>
              <a:xfrm>
                <a:off x="282223" y="1307931"/>
                <a:ext cx="8424746" cy="458908"/>
              </a:xfrm>
              <a:prstGeom prst="rect">
                <a:avLst/>
              </a:prstGeom>
              <a:blipFill>
                <a:blip r:embed="rId2"/>
                <a:stretch>
                  <a:fillRect l="-579" b="-21333"/>
                </a:stretch>
              </a:blipFill>
            </p:spPr>
            <p:txBody>
              <a:bodyPr/>
              <a:lstStyle/>
              <a:p>
                <a:r>
                  <a:rPr lang="zh-CN" altLang="en-US">
                    <a:noFill/>
                  </a:rPr>
                  <a:t> </a:t>
                </a:r>
              </a:p>
            </p:txBody>
          </p:sp>
        </mc:Fallback>
      </mc:AlternateContent>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115510" y="621191"/>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案例分析：调节支持向量机超参数</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4DCA460-1C0B-4181-A04A-E6CCC80AF47F}"/>
              </a:ext>
            </a:extLst>
          </p:cNvPr>
          <p:cNvSpPr txBox="1"/>
          <p:nvPr/>
        </p:nvSpPr>
        <p:spPr>
          <a:xfrm rot="16200000">
            <a:off x="703565" y="4190776"/>
            <a:ext cx="784257" cy="338554"/>
          </a:xfrm>
          <a:prstGeom prst="rect">
            <a:avLst/>
          </a:prstGeom>
          <a:noFill/>
        </p:spPr>
        <p:txBody>
          <a:bodyPr wrap="square" rtlCol="0">
            <a:spAutoFit/>
          </a:bodyPr>
          <a:lstStyle/>
          <a:p>
            <a:r>
              <a:rPr lang="zh-CN" altLang="en-US" sz="1600" b="1" dirty="0"/>
              <a:t>特征</a:t>
            </a:r>
            <a:r>
              <a:rPr lang="en-US" altLang="zh-CN" sz="1600" b="1" dirty="0"/>
              <a:t>1</a:t>
            </a:r>
            <a:endParaRPr lang="zh-CN" altLang="en-US" sz="1600" b="1" dirty="0"/>
          </a:p>
        </p:txBody>
      </p:sp>
      <p:sp>
        <p:nvSpPr>
          <p:cNvPr id="13" name="文本框 12">
            <a:extLst>
              <a:ext uri="{FF2B5EF4-FFF2-40B4-BE49-F238E27FC236}">
                <a16:creationId xmlns:a16="http://schemas.microsoft.com/office/drawing/2014/main" id="{C2843675-9B3B-4C0D-A7C9-5DEB0740E4A6}"/>
              </a:ext>
            </a:extLst>
          </p:cNvPr>
          <p:cNvSpPr txBox="1"/>
          <p:nvPr/>
        </p:nvSpPr>
        <p:spPr>
          <a:xfrm>
            <a:off x="3366509" y="6158430"/>
            <a:ext cx="784257" cy="338554"/>
          </a:xfrm>
          <a:prstGeom prst="rect">
            <a:avLst/>
          </a:prstGeom>
          <a:noFill/>
        </p:spPr>
        <p:txBody>
          <a:bodyPr wrap="square" rtlCol="0">
            <a:spAutoFit/>
          </a:bodyPr>
          <a:lstStyle/>
          <a:p>
            <a:r>
              <a:rPr lang="zh-CN" altLang="en-US" sz="1600" b="1" dirty="0"/>
              <a:t>特征</a:t>
            </a:r>
            <a:r>
              <a:rPr lang="en-US" altLang="zh-CN" sz="1600" b="1" dirty="0"/>
              <a:t>2</a:t>
            </a:r>
            <a:endParaRPr lang="zh-CN" altLang="en-US" sz="1600" b="1" dirty="0"/>
          </a:p>
        </p:txBody>
      </p:sp>
      <p:pic>
        <p:nvPicPr>
          <p:cNvPr id="5" name="图片 4">
            <a:extLst>
              <a:ext uri="{FF2B5EF4-FFF2-40B4-BE49-F238E27FC236}">
                <a16:creationId xmlns:a16="http://schemas.microsoft.com/office/drawing/2014/main" id="{17683F7F-2847-4840-A2C5-FE959031364B}"/>
              </a:ext>
            </a:extLst>
          </p:cNvPr>
          <p:cNvPicPr>
            <a:picLocks noChangeAspect="1"/>
          </p:cNvPicPr>
          <p:nvPr/>
        </p:nvPicPr>
        <p:blipFill>
          <a:blip r:embed="rId3"/>
          <a:stretch>
            <a:fillRect/>
          </a:stretch>
        </p:blipFill>
        <p:spPr>
          <a:xfrm>
            <a:off x="1318932" y="2069707"/>
            <a:ext cx="4437637" cy="4167102"/>
          </a:xfrm>
          <a:prstGeom prst="rect">
            <a:avLst/>
          </a:prstGeom>
        </p:spPr>
      </p:pic>
      <p:sp>
        <p:nvSpPr>
          <p:cNvPr id="9" name="文本框 8">
            <a:extLst>
              <a:ext uri="{FF2B5EF4-FFF2-40B4-BE49-F238E27FC236}">
                <a16:creationId xmlns:a16="http://schemas.microsoft.com/office/drawing/2014/main" id="{A7F4486B-A27F-42C3-B43E-A0EE1B268DAA}"/>
              </a:ext>
            </a:extLst>
          </p:cNvPr>
          <p:cNvSpPr txBox="1"/>
          <p:nvPr/>
        </p:nvSpPr>
        <p:spPr>
          <a:xfrm>
            <a:off x="5916602" y="2885058"/>
            <a:ext cx="2646426" cy="253640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当随意指定参数时，分类效果很不理想，存在很多</a:t>
            </a:r>
            <a:r>
              <a:rPr lang="zh-CN" altLang="en-US" dirty="0">
                <a:solidFill>
                  <a:srgbClr val="C00000"/>
                </a:solidFill>
                <a:latin typeface="微软雅黑" panose="020B0503020204020204" pitchFamily="34" charset="-122"/>
                <a:ea typeface="微软雅黑" panose="020B0503020204020204" pitchFamily="34" charset="-122"/>
              </a:rPr>
              <a:t>分类错误</a:t>
            </a:r>
            <a:r>
              <a:rPr lang="zh-CN" altLang="en-US" dirty="0">
                <a:latin typeface="微软雅黑" panose="020B0503020204020204" pitchFamily="34" charset="-122"/>
                <a:ea typeface="微软雅黑" panose="020B0503020204020204" pitchFamily="34" charset="-122"/>
              </a:rPr>
              <a:t>的样本</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考虑采用贝叶斯优化调节超参数</a:t>
            </a:r>
          </a:p>
        </p:txBody>
      </p:sp>
    </p:spTree>
    <p:extLst>
      <p:ext uri="{BB962C8B-B14F-4D97-AF65-F5344CB8AC3E}">
        <p14:creationId xmlns:p14="http://schemas.microsoft.com/office/powerpoint/2010/main" val="1790706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5/20/2021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28</a:t>
            </a:fld>
            <a:endParaRPr lang="en-US" altLang="zh-CN"/>
          </a:p>
        </p:txBody>
      </p:sp>
      <p:sp>
        <p:nvSpPr>
          <p:cNvPr id="7" name="页脚占位符 2">
            <a:extLst>
              <a:ext uri="{FF2B5EF4-FFF2-40B4-BE49-F238E27FC236}">
                <a16:creationId xmlns:a16="http://schemas.microsoft.com/office/drawing/2014/main" id="{91A2EECE-054E-4A55-934E-0E0B7A7AA5C5}"/>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115510" y="621191"/>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案例分析：调节支持向量机超参数</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7F4486B-A27F-42C3-B43E-A0EE1B268DAA}"/>
              </a:ext>
            </a:extLst>
          </p:cNvPr>
          <p:cNvSpPr txBox="1"/>
          <p:nvPr/>
        </p:nvSpPr>
        <p:spPr>
          <a:xfrm>
            <a:off x="266938" y="1330625"/>
            <a:ext cx="9038723" cy="874407"/>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目标函数</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折交叉验证</a:t>
            </a:r>
            <a:r>
              <a:rPr lang="en-US" altLang="zh-CN" dirty="0">
                <a:latin typeface="微软雅黑" panose="020B0503020204020204" pitchFamily="34" charset="-122"/>
                <a:ea typeface="微软雅黑" panose="020B0503020204020204" pitchFamily="34" charset="-122"/>
              </a:rPr>
              <a:t>F1</a:t>
            </a:r>
            <a:r>
              <a:rPr lang="zh-CN" altLang="en-US" dirty="0">
                <a:latin typeface="微软雅黑" panose="020B0503020204020204" pitchFamily="34" charset="-122"/>
                <a:ea typeface="微软雅黑" panose="020B0503020204020204" pitchFamily="34" charset="-122"/>
              </a:rPr>
              <a:t>分数均值</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变量</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RBF</a:t>
            </a:r>
            <a:r>
              <a:rPr lang="zh-CN" altLang="en-US" dirty="0">
                <a:latin typeface="微软雅黑" panose="020B0503020204020204" pitchFamily="34" charset="-122"/>
                <a:ea typeface="微软雅黑" panose="020B0503020204020204" pitchFamily="34" charset="-122"/>
              </a:rPr>
              <a:t>核函数带宽，软间隔超参数</a:t>
            </a:r>
          </a:p>
        </p:txBody>
      </p:sp>
      <p:pic>
        <p:nvPicPr>
          <p:cNvPr id="4" name="图片 3">
            <a:extLst>
              <a:ext uri="{FF2B5EF4-FFF2-40B4-BE49-F238E27FC236}">
                <a16:creationId xmlns:a16="http://schemas.microsoft.com/office/drawing/2014/main" id="{4F373EEA-48A0-430B-BB89-A7EDD537B7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5304" y="2821457"/>
            <a:ext cx="3956468" cy="3361336"/>
          </a:xfrm>
          <a:prstGeom prst="rect">
            <a:avLst/>
          </a:prstGeom>
        </p:spPr>
      </p:pic>
      <p:pic>
        <p:nvPicPr>
          <p:cNvPr id="11" name="图片 10">
            <a:extLst>
              <a:ext uri="{FF2B5EF4-FFF2-40B4-BE49-F238E27FC236}">
                <a16:creationId xmlns:a16="http://schemas.microsoft.com/office/drawing/2014/main" id="{9162F8DF-E299-4B8A-90B4-E70752D5FC5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915204" y="2811292"/>
            <a:ext cx="3868650" cy="3389231"/>
          </a:xfrm>
          <a:prstGeom prst="rect">
            <a:avLst/>
          </a:prstGeom>
        </p:spPr>
      </p:pic>
      <p:sp>
        <p:nvSpPr>
          <p:cNvPr id="14" name="文本框 13">
            <a:extLst>
              <a:ext uri="{FF2B5EF4-FFF2-40B4-BE49-F238E27FC236}">
                <a16:creationId xmlns:a16="http://schemas.microsoft.com/office/drawing/2014/main" id="{D4823CD8-32E0-46E5-B7AB-4FB3DAEADF75}"/>
              </a:ext>
            </a:extLst>
          </p:cNvPr>
          <p:cNvSpPr txBox="1"/>
          <p:nvPr/>
        </p:nvSpPr>
        <p:spPr>
          <a:xfrm>
            <a:off x="3235872" y="2521314"/>
            <a:ext cx="1136685" cy="307777"/>
          </a:xfrm>
          <a:prstGeom prst="rect">
            <a:avLst/>
          </a:prstGeom>
          <a:noFill/>
        </p:spPr>
        <p:txBody>
          <a:bodyPr wrap="square" rtlCol="0">
            <a:spAutoFit/>
          </a:bodyPr>
          <a:lstStyle/>
          <a:p>
            <a:r>
              <a:rPr lang="en-US" altLang="zh-CN" sz="1400" dirty="0"/>
              <a:t>F1 score</a:t>
            </a:r>
            <a:endParaRPr lang="zh-CN" altLang="en-US" sz="1400" dirty="0"/>
          </a:p>
        </p:txBody>
      </p:sp>
      <p:sp>
        <p:nvSpPr>
          <p:cNvPr id="17" name="文本框 16">
            <a:extLst>
              <a:ext uri="{FF2B5EF4-FFF2-40B4-BE49-F238E27FC236}">
                <a16:creationId xmlns:a16="http://schemas.microsoft.com/office/drawing/2014/main" id="{A240EF77-EB34-4B9C-9F1F-C9E999CB13FE}"/>
              </a:ext>
            </a:extLst>
          </p:cNvPr>
          <p:cNvSpPr txBox="1"/>
          <p:nvPr/>
        </p:nvSpPr>
        <p:spPr>
          <a:xfrm>
            <a:off x="7896926" y="2521313"/>
            <a:ext cx="909844" cy="307777"/>
          </a:xfrm>
          <a:prstGeom prst="rect">
            <a:avLst/>
          </a:prstGeom>
          <a:noFill/>
        </p:spPr>
        <p:txBody>
          <a:bodyPr wrap="square" rtlCol="0">
            <a:spAutoFit/>
          </a:bodyPr>
          <a:lstStyle/>
          <a:p>
            <a:r>
              <a:rPr lang="en-US" altLang="zh-CN" sz="1400" dirty="0"/>
              <a:t>F1 score</a:t>
            </a:r>
            <a:endParaRPr lang="zh-CN" altLang="en-US" sz="1400" dirty="0"/>
          </a:p>
        </p:txBody>
      </p:sp>
      <p:sp>
        <p:nvSpPr>
          <p:cNvPr id="15" name="文本框 14">
            <a:extLst>
              <a:ext uri="{FF2B5EF4-FFF2-40B4-BE49-F238E27FC236}">
                <a16:creationId xmlns:a16="http://schemas.microsoft.com/office/drawing/2014/main" id="{DEA4A87B-79F0-4469-A2EF-B27E70FBD06B}"/>
              </a:ext>
            </a:extLst>
          </p:cNvPr>
          <p:cNvSpPr txBox="1"/>
          <p:nvPr/>
        </p:nvSpPr>
        <p:spPr>
          <a:xfrm>
            <a:off x="427365" y="6257700"/>
            <a:ext cx="384359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高斯过程估计曲面（</a:t>
            </a:r>
            <a:r>
              <a:rPr lang="en-US" altLang="zh-CN" dirty="0">
                <a:latin typeface="微软雅黑" panose="020B0503020204020204" pitchFamily="34" charset="-122"/>
                <a:ea typeface="微软雅黑" panose="020B0503020204020204" pitchFamily="34" charset="-122"/>
              </a:rPr>
              <a:t>20 </a:t>
            </a:r>
            <a:r>
              <a:rPr lang="zh-CN" altLang="en-US" dirty="0">
                <a:latin typeface="微软雅黑" panose="020B0503020204020204" pitchFamily="34" charset="-122"/>
                <a:ea typeface="微软雅黑" panose="020B0503020204020204" pitchFamily="34" charset="-122"/>
              </a:rPr>
              <a:t>个采样点）</a:t>
            </a:r>
            <a:endParaRPr lang="zh-CN" altLang="en-US" dirty="0"/>
          </a:p>
        </p:txBody>
      </p:sp>
      <p:sp>
        <p:nvSpPr>
          <p:cNvPr id="18" name="文本框 17">
            <a:extLst>
              <a:ext uri="{FF2B5EF4-FFF2-40B4-BE49-F238E27FC236}">
                <a16:creationId xmlns:a16="http://schemas.microsoft.com/office/drawing/2014/main" id="{72360C12-B476-4327-B93B-281F0DD755EC}"/>
              </a:ext>
            </a:extLst>
          </p:cNvPr>
          <p:cNvSpPr txBox="1"/>
          <p:nvPr/>
        </p:nvSpPr>
        <p:spPr>
          <a:xfrm>
            <a:off x="4786299" y="6243011"/>
            <a:ext cx="384359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高斯过程估计曲面（</a:t>
            </a:r>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个采样点）</a:t>
            </a:r>
            <a:endParaRPr lang="zh-CN" altLang="en-US" dirty="0"/>
          </a:p>
        </p:txBody>
      </p:sp>
      <p:sp>
        <p:nvSpPr>
          <p:cNvPr id="19" name="箭头: 右 18">
            <a:extLst>
              <a:ext uri="{FF2B5EF4-FFF2-40B4-BE49-F238E27FC236}">
                <a16:creationId xmlns:a16="http://schemas.microsoft.com/office/drawing/2014/main" id="{5CE977FF-B699-4C5E-ACD2-F069CBECEA77}"/>
              </a:ext>
            </a:extLst>
          </p:cNvPr>
          <p:cNvSpPr/>
          <p:nvPr/>
        </p:nvSpPr>
        <p:spPr>
          <a:xfrm>
            <a:off x="4056702" y="4231753"/>
            <a:ext cx="847833"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E55022E7-B2A6-45A9-9F1D-4C4288A006FB}"/>
              </a:ext>
            </a:extLst>
          </p:cNvPr>
          <p:cNvSpPr txBox="1"/>
          <p:nvPr/>
        </p:nvSpPr>
        <p:spPr>
          <a:xfrm>
            <a:off x="4056702" y="3898105"/>
            <a:ext cx="913715"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新增一个点</a:t>
            </a:r>
          </a:p>
        </p:txBody>
      </p:sp>
      <p:sp>
        <p:nvSpPr>
          <p:cNvPr id="21" name="矩形 20">
            <a:extLst>
              <a:ext uri="{FF2B5EF4-FFF2-40B4-BE49-F238E27FC236}">
                <a16:creationId xmlns:a16="http://schemas.microsoft.com/office/drawing/2014/main" id="{085FE91E-B7CC-4085-A421-BDC44366B1E4}"/>
              </a:ext>
            </a:extLst>
          </p:cNvPr>
          <p:cNvSpPr/>
          <p:nvPr/>
        </p:nvSpPr>
        <p:spPr>
          <a:xfrm>
            <a:off x="266938" y="2953195"/>
            <a:ext cx="1261524" cy="4758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A8EF19FD-3E9B-4D98-819C-473495AD6840}"/>
              </a:ext>
            </a:extLst>
          </p:cNvPr>
          <p:cNvSpPr/>
          <p:nvPr/>
        </p:nvSpPr>
        <p:spPr>
          <a:xfrm>
            <a:off x="4786299" y="2993047"/>
            <a:ext cx="1242776" cy="4647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8031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5/20/2021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29</a:t>
            </a:fld>
            <a:endParaRPr lang="en-US" altLang="zh-CN"/>
          </a:p>
        </p:txBody>
      </p:sp>
      <p:sp>
        <p:nvSpPr>
          <p:cNvPr id="7" name="页脚占位符 2">
            <a:extLst>
              <a:ext uri="{FF2B5EF4-FFF2-40B4-BE49-F238E27FC236}">
                <a16:creationId xmlns:a16="http://schemas.microsoft.com/office/drawing/2014/main" id="{91A2EECE-054E-4A55-934E-0E0B7A7AA5C5}"/>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115510" y="621191"/>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案例分析：调节支持向量机超参数</a:t>
            </a:r>
            <a:endParaRPr lang="en-US" altLang="zh-CN" dirty="0">
              <a:solidFill>
                <a:srgbClr val="4F81B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7F4486B-A27F-42C3-B43E-A0EE1B268DAA}"/>
                  </a:ext>
                </a:extLst>
              </p:cNvPr>
              <p:cNvSpPr txBox="1"/>
              <p:nvPr/>
            </p:nvSpPr>
            <p:spPr>
              <a:xfrm>
                <a:off x="105277" y="1355885"/>
                <a:ext cx="9038723" cy="46525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经过</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轮迭代，得到最优参数：</a:t>
                </a:r>
                <a:r>
                  <a:rPr lang="en-US" altLang="zh-CN" dirty="0">
                    <a:ea typeface="微软雅黑" panose="020B0503020204020204" pitchFamily="34" charset="-122"/>
                  </a:rPr>
                  <a:t> </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𝑪</m:t>
                    </m:r>
                    <m:r>
                      <a:rPr lang="en-US" altLang="zh-CN" b="1" i="1" dirty="0" smtClean="0">
                        <a:latin typeface="Cambria Math" panose="02040503050406030204" pitchFamily="18" charset="0"/>
                        <a:ea typeface="微软雅黑" panose="020B0503020204020204" pitchFamily="34" charset="-122"/>
                      </a:rPr>
                      <m:t>=</m:t>
                    </m:r>
                    <m:r>
                      <a:rPr lang="en-US" altLang="zh-CN" b="1" i="1" dirty="0" smtClean="0">
                        <a:latin typeface="Cambria Math" panose="02040503050406030204" pitchFamily="18" charset="0"/>
                        <a:ea typeface="微软雅黑" panose="020B0503020204020204" pitchFamily="34" charset="-122"/>
                      </a:rPr>
                      <m:t>𝟏</m:t>
                    </m:r>
                    <m:r>
                      <a:rPr lang="en-US" altLang="zh-CN" b="1" i="1" dirty="0" smtClean="0">
                        <a:latin typeface="Cambria Math" panose="02040503050406030204" pitchFamily="18" charset="0"/>
                        <a:ea typeface="微软雅黑" panose="020B0503020204020204" pitchFamily="34" charset="-122"/>
                      </a:rPr>
                      <m:t>.</m:t>
                    </m:r>
                    <m:r>
                      <a:rPr lang="en-US" altLang="zh-CN" b="1" i="1" dirty="0" smtClean="0">
                        <a:latin typeface="Cambria Math" panose="02040503050406030204" pitchFamily="18" charset="0"/>
                        <a:ea typeface="微软雅黑" panose="020B0503020204020204" pitchFamily="34" charset="-122"/>
                      </a:rPr>
                      <m:t>𝟒𝟔</m:t>
                    </m:r>
                    <m:r>
                      <a:rPr lang="en-US" altLang="zh-CN" b="1" i="1" dirty="0" smtClean="0">
                        <a:latin typeface="Cambria Math" panose="02040503050406030204" pitchFamily="18" charset="0"/>
                        <a:ea typeface="微软雅黑" panose="020B0503020204020204" pitchFamily="34" charset="-122"/>
                      </a:rPr>
                      <m:t>∗</m:t>
                    </m:r>
                    <m:sSup>
                      <m:sSupPr>
                        <m:ctrlPr>
                          <a:rPr lang="en-US" altLang="zh-CN" b="1" i="1" dirty="0" smtClean="0">
                            <a:latin typeface="Cambria Math" panose="02040503050406030204" pitchFamily="18" charset="0"/>
                            <a:ea typeface="微软雅黑" panose="020B0503020204020204" pitchFamily="34" charset="-122"/>
                          </a:rPr>
                        </m:ctrlPr>
                      </m:sSupPr>
                      <m:e>
                        <m:r>
                          <a:rPr lang="en-US" altLang="zh-CN" b="1" i="1" dirty="0" smtClean="0">
                            <a:latin typeface="Cambria Math" panose="02040503050406030204" pitchFamily="18" charset="0"/>
                            <a:ea typeface="微软雅黑" panose="020B0503020204020204" pitchFamily="34" charset="-122"/>
                          </a:rPr>
                          <m:t>𝟏𝟎</m:t>
                        </m:r>
                      </m:e>
                      <m:sup>
                        <m:r>
                          <a:rPr lang="en-US" altLang="zh-CN" b="1" i="1" dirty="0" smtClean="0">
                            <a:latin typeface="Cambria Math" panose="02040503050406030204" pitchFamily="18" charset="0"/>
                            <a:ea typeface="微软雅黑" panose="020B0503020204020204" pitchFamily="34" charset="-122"/>
                          </a:rPr>
                          <m:t>𝟒</m:t>
                        </m:r>
                      </m:sup>
                    </m:sSup>
                    <m:r>
                      <a:rPr lang="zh-CN" altLang="en-US" b="1" i="1" dirty="0" smtClean="0">
                        <a:latin typeface="Cambria Math" panose="02040503050406030204" pitchFamily="18" charset="0"/>
                        <a:ea typeface="微软雅黑" panose="020B0503020204020204" pitchFamily="34" charset="-122"/>
                      </a:rPr>
                      <m:t>，</m:t>
                    </m:r>
                    <m:r>
                      <a:rPr lang="en-US" altLang="zh-CN" b="1" i="1" dirty="0" smtClean="0">
                        <a:latin typeface="Cambria Math" panose="02040503050406030204" pitchFamily="18" charset="0"/>
                        <a:ea typeface="微软雅黑" panose="020B0503020204020204" pitchFamily="34" charset="-122"/>
                      </a:rPr>
                      <m:t>𝒍</m:t>
                    </m:r>
                    <m:r>
                      <a:rPr lang="en-US" altLang="zh-CN" b="1" i="1" dirty="0" smtClean="0">
                        <a:latin typeface="Cambria Math" panose="02040503050406030204" pitchFamily="18" charset="0"/>
                        <a:ea typeface="微软雅黑" panose="020B0503020204020204" pitchFamily="34" charset="-122"/>
                      </a:rPr>
                      <m:t>=</m:t>
                    </m:r>
                    <m:r>
                      <a:rPr lang="en-US" altLang="zh-CN" b="1" i="1" dirty="0" smtClean="0">
                        <a:latin typeface="Cambria Math" panose="02040503050406030204" pitchFamily="18" charset="0"/>
                        <a:ea typeface="微软雅黑" panose="020B0503020204020204" pitchFamily="34" charset="-122"/>
                      </a:rPr>
                      <m:t>𝟐</m:t>
                    </m:r>
                    <m:r>
                      <a:rPr lang="en-US" altLang="zh-CN" b="1" i="1" dirty="0" smtClean="0">
                        <a:latin typeface="Cambria Math" panose="02040503050406030204" pitchFamily="18" charset="0"/>
                        <a:ea typeface="微软雅黑" panose="020B0503020204020204" pitchFamily="34" charset="-122"/>
                      </a:rPr>
                      <m:t>.</m:t>
                    </m:r>
                    <m:r>
                      <a:rPr lang="en-US" altLang="zh-CN" b="1" i="1" dirty="0" smtClean="0">
                        <a:latin typeface="Cambria Math" panose="02040503050406030204" pitchFamily="18" charset="0"/>
                        <a:ea typeface="微软雅黑" panose="020B0503020204020204" pitchFamily="34" charset="-122"/>
                      </a:rPr>
                      <m:t>𝟐𝟗</m:t>
                    </m:r>
                    <m:r>
                      <a:rPr lang="en-US" altLang="zh-CN" b="1" i="1" dirty="0" smtClean="0">
                        <a:latin typeface="Cambria Math" panose="02040503050406030204" pitchFamily="18" charset="0"/>
                        <a:ea typeface="微软雅黑" panose="020B0503020204020204" pitchFamily="34" charset="-122"/>
                      </a:rPr>
                      <m:t>∗</m:t>
                    </m:r>
                    <m:sSup>
                      <m:sSupPr>
                        <m:ctrlPr>
                          <a:rPr lang="en-US" altLang="zh-CN" b="1" i="1" dirty="0" smtClean="0">
                            <a:latin typeface="Cambria Math" panose="02040503050406030204" pitchFamily="18" charset="0"/>
                            <a:ea typeface="微软雅黑" panose="020B0503020204020204" pitchFamily="34" charset="-122"/>
                          </a:rPr>
                        </m:ctrlPr>
                      </m:sSupPr>
                      <m:e>
                        <m:r>
                          <a:rPr lang="en-US" altLang="zh-CN" b="1" i="1" dirty="0" smtClean="0">
                            <a:latin typeface="Cambria Math" panose="02040503050406030204" pitchFamily="18" charset="0"/>
                            <a:ea typeface="微软雅黑" panose="020B0503020204020204" pitchFamily="34" charset="-122"/>
                          </a:rPr>
                          <m:t>𝟏𝟎</m:t>
                        </m:r>
                      </m:e>
                      <m:sup>
                        <m:r>
                          <a:rPr lang="en-US" altLang="zh-CN" b="1" i="1" dirty="0" smtClean="0">
                            <a:latin typeface="Cambria Math" panose="02040503050406030204" pitchFamily="18" charset="0"/>
                            <a:ea typeface="微软雅黑" panose="020B0503020204020204" pitchFamily="34" charset="-122"/>
                          </a:rPr>
                          <m:t>−</m:t>
                        </m:r>
                        <m:r>
                          <a:rPr lang="en-US" altLang="zh-CN" b="1" i="1" dirty="0" smtClean="0">
                            <a:latin typeface="Cambria Math" panose="02040503050406030204" pitchFamily="18" charset="0"/>
                            <a:ea typeface="微软雅黑" panose="020B0503020204020204" pitchFamily="34" charset="-122"/>
                          </a:rPr>
                          <m:t>𝟏</m:t>
                        </m:r>
                      </m:sup>
                    </m:sSup>
                  </m:oMath>
                </a14:m>
                <a:r>
                  <a:rPr lang="zh-CN" altLang="en-US" dirty="0">
                    <a:latin typeface="微软雅黑" panose="020B0503020204020204" pitchFamily="34" charset="-122"/>
                    <a:ea typeface="微软雅黑" panose="020B0503020204020204" pitchFamily="34" charset="-122"/>
                  </a:rPr>
                  <a:t>，分类效果如下：</a:t>
                </a:r>
              </a:p>
            </p:txBody>
          </p:sp>
        </mc:Choice>
        <mc:Fallback xmlns="">
          <p:sp>
            <p:nvSpPr>
              <p:cNvPr id="9" name="文本框 8">
                <a:extLst>
                  <a:ext uri="{FF2B5EF4-FFF2-40B4-BE49-F238E27FC236}">
                    <a16:creationId xmlns:a16="http://schemas.microsoft.com/office/drawing/2014/main" id="{A7F4486B-A27F-42C3-B43E-A0EE1B268DAA}"/>
                  </a:ext>
                </a:extLst>
              </p:cNvPr>
              <p:cNvSpPr txBox="1">
                <a:spLocks noRot="1" noChangeAspect="1" noMove="1" noResize="1" noEditPoints="1" noAdjustHandles="1" noChangeArrowheads="1" noChangeShapeType="1" noTextEdit="1"/>
              </p:cNvSpPr>
              <p:nvPr/>
            </p:nvSpPr>
            <p:spPr>
              <a:xfrm>
                <a:off x="105277" y="1355885"/>
                <a:ext cx="9038723" cy="465256"/>
              </a:xfrm>
              <a:prstGeom prst="rect">
                <a:avLst/>
              </a:prstGeom>
              <a:blipFill>
                <a:blip r:embed="rId3"/>
                <a:stretch>
                  <a:fillRect l="-539" b="-1948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79CE1E5-A16B-4CEA-BBFA-D77ADF1EAF77}"/>
              </a:ext>
            </a:extLst>
          </p:cNvPr>
          <p:cNvPicPr>
            <a:picLocks noChangeAspect="1"/>
          </p:cNvPicPr>
          <p:nvPr/>
        </p:nvPicPr>
        <p:blipFill>
          <a:blip r:embed="rId4"/>
          <a:stretch>
            <a:fillRect/>
          </a:stretch>
        </p:blipFill>
        <p:spPr>
          <a:xfrm>
            <a:off x="1395884" y="2066240"/>
            <a:ext cx="4630933" cy="4365786"/>
          </a:xfrm>
          <a:prstGeom prst="rect">
            <a:avLst/>
          </a:prstGeom>
        </p:spPr>
      </p:pic>
      <p:sp>
        <p:nvSpPr>
          <p:cNvPr id="23" name="文本框 22">
            <a:extLst>
              <a:ext uri="{FF2B5EF4-FFF2-40B4-BE49-F238E27FC236}">
                <a16:creationId xmlns:a16="http://schemas.microsoft.com/office/drawing/2014/main" id="{6B96373B-C0EE-4C10-A7CB-0F425E12B36F}"/>
              </a:ext>
            </a:extLst>
          </p:cNvPr>
          <p:cNvSpPr txBox="1"/>
          <p:nvPr/>
        </p:nvSpPr>
        <p:spPr>
          <a:xfrm rot="16200000">
            <a:off x="834479" y="3905416"/>
            <a:ext cx="784257" cy="338554"/>
          </a:xfrm>
          <a:prstGeom prst="rect">
            <a:avLst/>
          </a:prstGeom>
          <a:noFill/>
        </p:spPr>
        <p:txBody>
          <a:bodyPr wrap="square" rtlCol="0">
            <a:spAutoFit/>
          </a:bodyPr>
          <a:lstStyle/>
          <a:p>
            <a:r>
              <a:rPr lang="zh-CN" altLang="en-US" sz="1600" b="1" dirty="0"/>
              <a:t>特征</a:t>
            </a:r>
            <a:r>
              <a:rPr lang="en-US" altLang="zh-CN" sz="1600" b="1" dirty="0"/>
              <a:t>1</a:t>
            </a:r>
            <a:endParaRPr lang="zh-CN" altLang="en-US" sz="1600" b="1" dirty="0"/>
          </a:p>
        </p:txBody>
      </p:sp>
      <p:sp>
        <p:nvSpPr>
          <p:cNvPr id="24" name="文本框 23">
            <a:extLst>
              <a:ext uri="{FF2B5EF4-FFF2-40B4-BE49-F238E27FC236}">
                <a16:creationId xmlns:a16="http://schemas.microsoft.com/office/drawing/2014/main" id="{39C5A390-9300-40AD-9AB9-5FF2D62357EC}"/>
              </a:ext>
            </a:extLst>
          </p:cNvPr>
          <p:cNvSpPr txBox="1"/>
          <p:nvPr/>
        </p:nvSpPr>
        <p:spPr>
          <a:xfrm>
            <a:off x="3553431" y="6317640"/>
            <a:ext cx="784257" cy="338554"/>
          </a:xfrm>
          <a:prstGeom prst="rect">
            <a:avLst/>
          </a:prstGeom>
          <a:noFill/>
        </p:spPr>
        <p:txBody>
          <a:bodyPr wrap="square" rtlCol="0">
            <a:spAutoFit/>
          </a:bodyPr>
          <a:lstStyle/>
          <a:p>
            <a:r>
              <a:rPr lang="zh-CN" altLang="en-US" sz="1600" b="1" dirty="0"/>
              <a:t>特征</a:t>
            </a:r>
            <a:r>
              <a:rPr lang="en-US" altLang="zh-CN" sz="1600" b="1" dirty="0"/>
              <a:t>2</a:t>
            </a:r>
            <a:endParaRPr lang="zh-CN" altLang="en-US" sz="1600" b="1" dirty="0"/>
          </a:p>
        </p:txBody>
      </p:sp>
      <p:sp>
        <p:nvSpPr>
          <p:cNvPr id="6" name="文本框 5">
            <a:extLst>
              <a:ext uri="{FF2B5EF4-FFF2-40B4-BE49-F238E27FC236}">
                <a16:creationId xmlns:a16="http://schemas.microsoft.com/office/drawing/2014/main" id="{50F6D599-60AC-4B44-AAAC-2DF60711A507}"/>
              </a:ext>
            </a:extLst>
          </p:cNvPr>
          <p:cNvSpPr txBox="1"/>
          <p:nvPr/>
        </p:nvSpPr>
        <p:spPr>
          <a:xfrm>
            <a:off x="6261382" y="3602802"/>
            <a:ext cx="2494868"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可以看出分类效果有了明显提升</a:t>
            </a:r>
          </a:p>
        </p:txBody>
      </p:sp>
    </p:spTree>
    <p:extLst>
      <p:ext uri="{BB962C8B-B14F-4D97-AF65-F5344CB8AC3E}">
        <p14:creationId xmlns:p14="http://schemas.microsoft.com/office/powerpoint/2010/main" val="2825492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3</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7" name="页脚占位符 2">
            <a:extLst>
              <a:ext uri="{FF2B5EF4-FFF2-40B4-BE49-F238E27FC236}">
                <a16:creationId xmlns:a16="http://schemas.microsoft.com/office/drawing/2014/main" id="{D54CC20B-4D8D-4BBB-ABC6-F8E85FCFF910}"/>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4" name="文本框 3">
            <a:extLst>
              <a:ext uri="{FF2B5EF4-FFF2-40B4-BE49-F238E27FC236}">
                <a16:creationId xmlns:a16="http://schemas.microsoft.com/office/drawing/2014/main" id="{CC26F808-420D-4317-AD9A-AFB976428716}"/>
              </a:ext>
            </a:extLst>
          </p:cNvPr>
          <p:cNvSpPr txBox="1"/>
          <p:nvPr/>
        </p:nvSpPr>
        <p:spPr>
          <a:xfrm>
            <a:off x="760870" y="1822054"/>
            <a:ext cx="8478076" cy="49962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考虑我们学习过的一些机器学习模型中的参数：</a:t>
            </a:r>
          </a:p>
        </p:txBody>
      </p:sp>
      <p:sp>
        <p:nvSpPr>
          <p:cNvPr id="8" name="文本框 7">
            <a:extLst>
              <a:ext uri="{FF2B5EF4-FFF2-40B4-BE49-F238E27FC236}">
                <a16:creationId xmlns:a16="http://schemas.microsoft.com/office/drawing/2014/main" id="{35BA37F2-1A2F-48D0-8E39-FBE559DB9B2F}"/>
              </a:ext>
            </a:extLst>
          </p:cNvPr>
          <p:cNvSpPr txBox="1"/>
          <p:nvPr/>
        </p:nvSpPr>
        <p:spPr>
          <a:xfrm>
            <a:off x="827197" y="4430350"/>
            <a:ext cx="7489603" cy="2346283"/>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类参数通常在模型训练前由人为指定；</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85750" indent="-285750">
              <a:lnSpc>
                <a:spcPct val="150000"/>
              </a:lnSpc>
              <a:buFont typeface="Arial" panose="020B0604020202020204" pitchFamily="34" charset="0"/>
              <a:buChar cha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不同于</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类参数，</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类参数的值无法从训练数据中估计</a:t>
            </a:r>
            <a:r>
              <a:rPr lang="zh-CN" altLang="en-US" sz="2000" dirty="0">
                <a:solidFill>
                  <a:srgbClr val="000000"/>
                </a:solidFill>
                <a:latin typeface="微软雅黑" panose="020B0503020204020204" pitchFamily="34" charset="-122"/>
                <a:ea typeface="微软雅黑" panose="020B0503020204020204" pitchFamily="34" charset="-122"/>
              </a:rPr>
              <a:t>得到，而是提前给定，这类参数被称为</a:t>
            </a:r>
            <a:r>
              <a:rPr lang="zh-CN" altLang="en-US" sz="2000" b="1" dirty="0">
                <a:solidFill>
                  <a:srgbClr val="000000"/>
                </a:solidFill>
                <a:latin typeface="微软雅黑" panose="020B0503020204020204" pitchFamily="34" charset="-122"/>
                <a:ea typeface="微软雅黑" panose="020B0503020204020204" pitchFamily="34" charset="-122"/>
              </a:rPr>
              <a:t>超参数</a:t>
            </a:r>
            <a:endParaRPr lang="en-US" altLang="zh-CN" sz="2000"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rPr>
              <a:t>对于每一组给定的超参数，需要利用数据训练得到具体的参数的最优值</a:t>
            </a:r>
          </a:p>
        </p:txBody>
      </p:sp>
      <p:graphicFrame>
        <p:nvGraphicFramePr>
          <p:cNvPr id="15" name="表格 15">
            <a:extLst>
              <a:ext uri="{FF2B5EF4-FFF2-40B4-BE49-F238E27FC236}">
                <a16:creationId xmlns:a16="http://schemas.microsoft.com/office/drawing/2014/main" id="{EC6396D5-2EF2-4BC4-AD33-68DE16B536D8}"/>
              </a:ext>
            </a:extLst>
          </p:cNvPr>
          <p:cNvGraphicFramePr>
            <a:graphicFrameLocks noGrp="1"/>
          </p:cNvGraphicFramePr>
          <p:nvPr>
            <p:extLst>
              <p:ext uri="{D42A27DB-BD31-4B8C-83A1-F6EECF244321}">
                <p14:modId xmlns:p14="http://schemas.microsoft.com/office/powerpoint/2010/main" val="1702118163"/>
              </p:ext>
            </p:extLst>
          </p:nvPr>
        </p:nvGraphicFramePr>
        <p:xfrm>
          <a:off x="971758" y="2619732"/>
          <a:ext cx="7200482" cy="1828800"/>
        </p:xfrm>
        <a:graphic>
          <a:graphicData uri="http://schemas.openxmlformats.org/drawingml/2006/table">
            <a:tbl>
              <a:tblPr firstRow="1" bandRow="1">
                <a:tableStyleId>{3B4B98B0-60AC-42C2-AFA5-B58CD77FA1E5}</a:tableStyleId>
              </a:tblPr>
              <a:tblGrid>
                <a:gridCol w="3600241">
                  <a:extLst>
                    <a:ext uri="{9D8B030D-6E8A-4147-A177-3AD203B41FA5}">
                      <a16:colId xmlns:a16="http://schemas.microsoft.com/office/drawing/2014/main" val="3117105630"/>
                    </a:ext>
                  </a:extLst>
                </a:gridCol>
                <a:gridCol w="3600241">
                  <a:extLst>
                    <a:ext uri="{9D8B030D-6E8A-4147-A177-3AD203B41FA5}">
                      <a16:colId xmlns:a16="http://schemas.microsoft.com/office/drawing/2014/main" val="2372112432"/>
                    </a:ext>
                  </a:extLst>
                </a:gridCol>
              </a:tblGrid>
              <a:tr h="206673">
                <a:tc>
                  <a:txBody>
                    <a:bodyPr/>
                    <a:lstStyle/>
                    <a:p>
                      <a:pPr marL="0" indent="0" algn="ctr" defTabSz="914400" eaLnBrk="1" fontAlgn="base" latinLnBrk="0" hangingPunct="1">
                        <a:spcBef>
                          <a:spcPct val="0"/>
                        </a:spcBef>
                        <a:spcAft>
                          <a:spcPts val="0"/>
                        </a:spcAft>
                        <a:buFont typeface="Arial" pitchFamily="34" charset="0"/>
                        <a:buNone/>
                      </a:pPr>
                      <a:r>
                        <a:rPr lang="en-US" altLang="zh-CN" sz="1800" u="none" kern="0" baseline="0" dirty="0">
                          <a:effectLst/>
                          <a:latin typeface="微软雅黑" panose="020B0503020204020204" pitchFamily="34" charset="-122"/>
                          <a:ea typeface="微软雅黑" panose="020B0503020204020204" pitchFamily="34" charset="-122"/>
                        </a:rPr>
                        <a:t>A</a:t>
                      </a:r>
                      <a:r>
                        <a:rPr lang="zh-CN" altLang="en-US" sz="1800" u="none" kern="0" baseline="0" dirty="0">
                          <a:effectLst/>
                          <a:latin typeface="微软雅黑" panose="020B0503020204020204" pitchFamily="34" charset="-122"/>
                          <a:ea typeface="微软雅黑" panose="020B0503020204020204" pitchFamily="34" charset="-122"/>
                        </a:rPr>
                        <a:t>类参数</a:t>
                      </a:r>
                      <a:endParaRPr lang="zh-CN" altLang="en-US" sz="1800" b="0" i="0" u="none" kern="0" baseline="0" dirty="0">
                        <a:solidFill>
                          <a:schemeClr val="tx1"/>
                        </a:solidFill>
                        <a:effectLst/>
                        <a:latin typeface="微软雅黑" panose="020B0503020204020204" pitchFamily="34" charset="-122"/>
                        <a:ea typeface="微软雅黑" panose="020B0503020204020204" pitchFamily="34" charset="-122"/>
                        <a:cs typeface="+mn-cs"/>
                      </a:endParaRPr>
                    </a:p>
                  </a:txBody>
                  <a:tcPr anchor="ctr"/>
                </a:tc>
                <a:tc>
                  <a:txBody>
                    <a:bodyPr/>
                    <a:lstStyle/>
                    <a:p>
                      <a:pPr marL="0" indent="0" algn="ctr" defTabSz="914400" eaLnBrk="1" fontAlgn="base" latinLnBrk="0" hangingPunct="1">
                        <a:spcBef>
                          <a:spcPct val="0"/>
                        </a:spcBef>
                        <a:spcAft>
                          <a:spcPts val="0"/>
                        </a:spcAft>
                        <a:buFont typeface="Arial" pitchFamily="34" charset="0"/>
                        <a:buNone/>
                      </a:pPr>
                      <a:r>
                        <a:rPr lang="en-US" altLang="zh-CN" sz="1800" u="none" kern="0" baseline="0" dirty="0">
                          <a:effectLst/>
                          <a:latin typeface="微软雅黑" panose="020B0503020204020204" pitchFamily="34" charset="-122"/>
                          <a:ea typeface="微软雅黑" panose="020B0503020204020204" pitchFamily="34" charset="-122"/>
                        </a:rPr>
                        <a:t>B</a:t>
                      </a:r>
                      <a:r>
                        <a:rPr lang="zh-CN" altLang="en-US" sz="1800" u="none" kern="0" baseline="0" dirty="0">
                          <a:effectLst/>
                          <a:latin typeface="微软雅黑" panose="020B0503020204020204" pitchFamily="34" charset="-122"/>
                          <a:ea typeface="微软雅黑" panose="020B0503020204020204" pitchFamily="34" charset="-122"/>
                        </a:rPr>
                        <a:t>类参数</a:t>
                      </a:r>
                      <a:endParaRPr lang="zh-CN" altLang="en-US" sz="1800" b="0" i="0" u="none" kern="0" baseline="0" dirty="0">
                        <a:solidFill>
                          <a:schemeClr val="tx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3670297027"/>
                  </a:ext>
                </a:extLst>
              </a:tr>
              <a:tr h="206673">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dirty="0">
                          <a:solidFill>
                            <a:schemeClr val="tx1"/>
                          </a:solidFill>
                          <a:effectLst/>
                          <a:latin typeface="微软雅黑" panose="020B0503020204020204" pitchFamily="34" charset="-122"/>
                          <a:ea typeface="微软雅黑" panose="020B0503020204020204" pitchFamily="34" charset="-122"/>
                          <a:cs typeface="+mn-cs"/>
                        </a:rPr>
                        <a:t>支持向量机中核函数的参数</a:t>
                      </a:r>
                    </a:p>
                  </a:txBody>
                  <a:tcPr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u="none" kern="0" baseline="0" dirty="0">
                          <a:effectLst/>
                          <a:latin typeface="微软雅黑" panose="020B0503020204020204" pitchFamily="34" charset="-122"/>
                          <a:ea typeface="微软雅黑" panose="020B0503020204020204" pitchFamily="34" charset="-122"/>
                        </a:rPr>
                        <a:t>线性回归的截距</a:t>
                      </a:r>
                      <a:endParaRPr lang="zh-CN" altLang="en-US" sz="1800" b="0" i="0" u="none" kern="0" baseline="0" dirty="0">
                        <a:solidFill>
                          <a:schemeClr val="tx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600094342"/>
                  </a:ext>
                </a:extLst>
              </a:tr>
              <a:tr h="361678">
                <a:tc>
                  <a:txBody>
                    <a:bodyPr/>
                    <a:lstStyle/>
                    <a:p>
                      <a:pPr marL="0" marR="0" lvl="0" indent="0" algn="ctr" defTabSz="914400" eaLnBrk="1" fontAlgn="base" latinLnBrk="0" hangingPunct="1">
                        <a:lnSpc>
                          <a:spcPct val="100000"/>
                        </a:lnSpc>
                        <a:spcBef>
                          <a:spcPct val="0"/>
                        </a:spcBef>
                        <a:spcAft>
                          <a:spcPts val="0"/>
                        </a:spcAft>
                        <a:buClrTx/>
                        <a:buSzTx/>
                        <a:buFont typeface="Arial" pitchFamily="34" charset="0"/>
                        <a:buNone/>
                        <a:tabLst/>
                        <a:defRPr/>
                      </a:pPr>
                      <a:r>
                        <a:rPr lang="zh-CN" altLang="en-US" sz="1800" u="none" kern="0" baseline="0" dirty="0">
                          <a:effectLst/>
                          <a:latin typeface="微软雅黑" panose="020B0503020204020204" pitchFamily="34" charset="-122"/>
                          <a:ea typeface="微软雅黑" panose="020B0503020204020204" pitchFamily="34" charset="-122"/>
                        </a:rPr>
                        <a:t>决策树叶节点最少数据量</a:t>
                      </a:r>
                      <a:endParaRPr lang="zh-CN" altLang="en-US" sz="1800" b="0" i="0" u="none" kern="0" baseline="0" dirty="0">
                        <a:solidFill>
                          <a:schemeClr val="tx1"/>
                        </a:solidFill>
                        <a:effectLst/>
                        <a:latin typeface="微软雅黑" panose="020B0503020204020204" pitchFamily="34" charset="-122"/>
                        <a:ea typeface="微软雅黑" panose="020B0503020204020204" pitchFamily="34" charset="-122"/>
                        <a:cs typeface="+mn-cs"/>
                      </a:endParaRPr>
                    </a:p>
                  </a:txBody>
                  <a:tcPr anchor="ctr"/>
                </a:tc>
                <a:tc>
                  <a:txBody>
                    <a:bodyPr/>
                    <a:lstStyle/>
                    <a:p>
                      <a:pPr marL="0" indent="0" algn="ctr" defTabSz="914400" eaLnBrk="1" fontAlgn="base" latinLnBrk="0" hangingPunct="1">
                        <a:spcBef>
                          <a:spcPct val="0"/>
                        </a:spcBef>
                        <a:spcAft>
                          <a:spcPts val="0"/>
                        </a:spcAft>
                        <a:buFont typeface="Arial" pitchFamily="34" charset="0"/>
                        <a:buNone/>
                      </a:pPr>
                      <a:r>
                        <a:rPr lang="zh-CN" altLang="en-US" sz="1800" b="0" i="0" u="none" kern="0" baseline="0" dirty="0">
                          <a:solidFill>
                            <a:schemeClr val="tx1"/>
                          </a:solidFill>
                          <a:effectLst/>
                          <a:latin typeface="微软雅黑" panose="020B0503020204020204" pitchFamily="34" charset="-122"/>
                          <a:ea typeface="微软雅黑" panose="020B0503020204020204" pitchFamily="34" charset="-122"/>
                          <a:cs typeface="+mn-cs"/>
                        </a:rPr>
                        <a:t>决策树分叉位置</a:t>
                      </a:r>
                    </a:p>
                  </a:txBody>
                  <a:tcPr anchor="ctr"/>
                </a:tc>
                <a:extLst>
                  <a:ext uri="{0D108BD9-81ED-4DB2-BD59-A6C34878D82A}">
                    <a16:rowId xmlns:a16="http://schemas.microsoft.com/office/drawing/2014/main" val="615052197"/>
                  </a:ext>
                </a:extLst>
              </a:tr>
              <a:tr h="361678">
                <a:tc>
                  <a:txBody>
                    <a:bodyPr/>
                    <a:lstStyle/>
                    <a:p>
                      <a:pPr marL="0" indent="0" algn="ctr" defTabSz="914400" eaLnBrk="1" fontAlgn="base" latinLnBrk="0" hangingPunct="1">
                        <a:spcBef>
                          <a:spcPct val="0"/>
                        </a:spcBef>
                        <a:spcAft>
                          <a:spcPts val="0"/>
                        </a:spcAft>
                        <a:buFont typeface="Arial" pitchFamily="34" charset="0"/>
                        <a:buNone/>
                      </a:pPr>
                      <a:r>
                        <a:rPr lang="zh-CN" altLang="en-US" sz="1800" u="none" kern="0" baseline="0" dirty="0">
                          <a:effectLst/>
                          <a:latin typeface="微软雅黑" panose="020B0503020204020204" pitchFamily="34" charset="-122"/>
                          <a:ea typeface="微软雅黑" panose="020B0503020204020204" pitchFamily="34" charset="-122"/>
                        </a:rPr>
                        <a:t>深度学习学习率</a:t>
                      </a:r>
                      <a:endParaRPr lang="zh-CN" altLang="en-US" sz="1800" b="0" i="0" u="none" kern="0" baseline="0" dirty="0">
                        <a:solidFill>
                          <a:schemeClr val="tx1"/>
                        </a:solidFill>
                        <a:effectLst/>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eaLnBrk="1" fontAlgn="base" latinLnBrk="0" hangingPunct="1">
                        <a:lnSpc>
                          <a:spcPct val="100000"/>
                        </a:lnSpc>
                        <a:spcBef>
                          <a:spcPct val="0"/>
                        </a:spcBef>
                        <a:spcAft>
                          <a:spcPts val="0"/>
                        </a:spcAft>
                        <a:buClrTx/>
                        <a:buSzTx/>
                        <a:buFont typeface="Arial" pitchFamily="34" charset="0"/>
                        <a:buNone/>
                        <a:tabLst/>
                        <a:defRPr/>
                      </a:pPr>
                      <a:r>
                        <a:rPr lang="zh-CN" altLang="en-US" sz="1800" b="0" i="0" u="none" kern="0" baseline="0" dirty="0">
                          <a:solidFill>
                            <a:schemeClr val="tx1"/>
                          </a:solidFill>
                          <a:effectLst/>
                          <a:latin typeface="微软雅黑" panose="020B0503020204020204" pitchFamily="34" charset="-122"/>
                          <a:ea typeface="微软雅黑" panose="020B0503020204020204" pitchFamily="34" charset="-122"/>
                          <a:cs typeface="+mn-cs"/>
                        </a:rPr>
                        <a:t>对数几率回归中的回归系数</a:t>
                      </a:r>
                    </a:p>
                  </a:txBody>
                  <a:tcPr anchor="ctr"/>
                </a:tc>
                <a:extLst>
                  <a:ext uri="{0D108BD9-81ED-4DB2-BD59-A6C34878D82A}">
                    <a16:rowId xmlns:a16="http://schemas.microsoft.com/office/drawing/2014/main" val="3927419836"/>
                  </a:ext>
                </a:extLst>
              </a:tr>
              <a:tr h="206673">
                <a:tc>
                  <a:txBody>
                    <a:bodyPr/>
                    <a:lstStyle/>
                    <a:p>
                      <a:pPr marL="0" indent="0" algn="ctr" defTabSz="914400" eaLnBrk="1" fontAlgn="base" latinLnBrk="0" hangingPunct="1">
                        <a:spcBef>
                          <a:spcPct val="0"/>
                        </a:spcBef>
                        <a:spcAft>
                          <a:spcPts val="0"/>
                        </a:spcAft>
                        <a:buFont typeface="Arial" pitchFamily="34" charset="0"/>
                        <a:buNone/>
                      </a:pPr>
                      <a:r>
                        <a:rPr lang="zh-CN" altLang="en-US" sz="1800" u="none" kern="0" baseline="0" dirty="0">
                          <a:effectLst/>
                          <a:latin typeface="微软雅黑" panose="020B0503020204020204" pitchFamily="34" charset="-122"/>
                          <a:ea typeface="微软雅黑" panose="020B0503020204020204" pitchFamily="34" charset="-122"/>
                        </a:rPr>
                        <a:t>神经网络的层数</a:t>
                      </a:r>
                      <a:endParaRPr lang="zh-CN" altLang="en-US" sz="1800" b="0" i="0" u="none" kern="0" baseline="0" dirty="0">
                        <a:solidFill>
                          <a:schemeClr val="tx1"/>
                        </a:solidFill>
                        <a:effectLst/>
                        <a:latin typeface="微软雅黑" panose="020B0503020204020204" pitchFamily="34" charset="-122"/>
                        <a:ea typeface="微软雅黑" panose="020B0503020204020204" pitchFamily="34" charset="-122"/>
                        <a:cs typeface="+mn-cs"/>
                      </a:endParaRPr>
                    </a:p>
                  </a:txBody>
                  <a:tcPr anchor="ctr"/>
                </a:tc>
                <a:tc>
                  <a:txBody>
                    <a:bodyPr/>
                    <a:lstStyle/>
                    <a:p>
                      <a:pPr marL="0" indent="0" algn="ctr" defTabSz="914400" eaLnBrk="1" fontAlgn="base" latinLnBrk="0" hangingPunct="1">
                        <a:spcBef>
                          <a:spcPct val="0"/>
                        </a:spcBef>
                        <a:spcAft>
                          <a:spcPts val="0"/>
                        </a:spcAft>
                        <a:buFont typeface="Arial" pitchFamily="34" charset="0"/>
                        <a:buNone/>
                      </a:pPr>
                      <a:endParaRPr lang="zh-CN" altLang="en-US" sz="1800" b="0" i="0" u="none" kern="0" baseline="0" dirty="0">
                        <a:solidFill>
                          <a:schemeClr val="tx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4064820195"/>
                  </a:ext>
                </a:extLst>
              </a:tr>
            </a:tbl>
          </a:graphicData>
        </a:graphic>
      </p:graphicFrame>
      <p:sp>
        <p:nvSpPr>
          <p:cNvPr id="11" name="Content Placeholder 2">
            <a:extLst>
              <a:ext uri="{FF2B5EF4-FFF2-40B4-BE49-F238E27FC236}">
                <a16:creationId xmlns:a16="http://schemas.microsoft.com/office/drawing/2014/main" id="{78B5885C-0252-4E7B-AE3F-C07F1C49F744}"/>
              </a:ext>
            </a:extLst>
          </p:cNvPr>
          <p:cNvSpPr txBox="1">
            <a:spLocks/>
          </p:cNvSpPr>
          <p:nvPr/>
        </p:nvSpPr>
        <p:spPr bwMode="auto">
          <a:xfrm>
            <a:off x="532408" y="1311360"/>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dirty="0">
                <a:solidFill>
                  <a:srgbClr val="4F81BD"/>
                </a:solidFill>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超参数</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3"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5065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a:defRPr/>
            </a:pPr>
            <a:fld id="{5CDE8EB7-6797-404D-973F-E11351D47766}" type="datetime1">
              <a:rPr lang="en-US" altLang="zh-CN" smtClean="0"/>
              <a:t>5/20/2021</a:t>
            </a:fld>
            <a:endParaRPr lang="en-US" altLang="zh-CN" dirty="0"/>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a:defRPr/>
            </a:pPr>
            <a:fld id="{A8A04E82-56C5-473E-AB74-E41CD95FB2B4}" type="slidenum">
              <a:rPr lang="zh-CN" altLang="en-US" smtClean="0"/>
              <a:pPr>
                <a:defRPr/>
              </a:pPr>
              <a:t>30</a:t>
            </a:fld>
            <a:endParaRPr lang="en-US" altLang="zh-CN"/>
          </a:p>
        </p:txBody>
      </p:sp>
      <p:sp>
        <p:nvSpPr>
          <p:cNvPr id="7" name="页脚占位符 2">
            <a:extLst>
              <a:ext uri="{FF2B5EF4-FFF2-40B4-BE49-F238E27FC236}">
                <a16:creationId xmlns:a16="http://schemas.microsoft.com/office/drawing/2014/main" id="{91A2EECE-054E-4A55-934E-0E0B7A7AA5C5}"/>
              </a:ext>
            </a:extLst>
          </p:cNvPr>
          <p:cNvSpPr>
            <a:spLocks noGrp="1"/>
          </p:cNvSpPr>
          <p:nvPr>
            <p:ph type="ftr" sz="quarter" idx="11"/>
          </p:nvPr>
        </p:nvSpPr>
        <p:spPr>
          <a:xfrm>
            <a:off x="3808905" y="19050"/>
            <a:ext cx="4831731" cy="328613"/>
          </a:xfrm>
        </p:spPr>
        <p:txBody>
          <a:bodyPr/>
          <a:lstStyle/>
          <a:p>
            <a:pPr algn="r">
              <a:defRPr/>
            </a:pPr>
            <a:r>
              <a:rPr lang="zh-CN" altLang="en-US" dirty="0"/>
              <a:t>交通大数据</a:t>
            </a:r>
            <a:r>
              <a:rPr lang="en-US" altLang="zh-CN" dirty="0"/>
              <a:t>· </a:t>
            </a:r>
            <a:r>
              <a:rPr lang="zh-CN" altLang="en-US" dirty="0"/>
              <a:t>东南大学 刘志远教授</a:t>
            </a:r>
            <a:endParaRPr lang="en-US" altLang="zh-CN" dirty="0"/>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115510" y="621191"/>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案例分析：调节支持向量机超参数</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7F4486B-A27F-42C3-B43E-A0EE1B268DAA}"/>
              </a:ext>
            </a:extLst>
          </p:cNvPr>
          <p:cNvSpPr txBox="1"/>
          <p:nvPr/>
        </p:nvSpPr>
        <p:spPr>
          <a:xfrm>
            <a:off x="111707" y="1313478"/>
            <a:ext cx="9038723" cy="46525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以划分网格枚举的方法绘制真实超参数曲面，与高斯过程最终估计曲面对比</a:t>
            </a:r>
          </a:p>
        </p:txBody>
      </p:sp>
      <p:pic>
        <p:nvPicPr>
          <p:cNvPr id="4" name="图片 3">
            <a:extLst>
              <a:ext uri="{FF2B5EF4-FFF2-40B4-BE49-F238E27FC236}">
                <a16:creationId xmlns:a16="http://schemas.microsoft.com/office/drawing/2014/main" id="{47E55CF3-2636-40FE-B57A-F16440CEB173}"/>
              </a:ext>
            </a:extLst>
          </p:cNvPr>
          <p:cNvPicPr>
            <a:picLocks noChangeAspect="1"/>
          </p:cNvPicPr>
          <p:nvPr/>
        </p:nvPicPr>
        <p:blipFill>
          <a:blip r:embed="rId3"/>
          <a:stretch>
            <a:fillRect/>
          </a:stretch>
        </p:blipFill>
        <p:spPr>
          <a:xfrm>
            <a:off x="0" y="2172332"/>
            <a:ext cx="4468500" cy="3935456"/>
          </a:xfrm>
          <a:prstGeom prst="rect">
            <a:avLst/>
          </a:prstGeom>
        </p:spPr>
      </p:pic>
      <p:pic>
        <p:nvPicPr>
          <p:cNvPr id="11" name="图片 10">
            <a:extLst>
              <a:ext uri="{FF2B5EF4-FFF2-40B4-BE49-F238E27FC236}">
                <a16:creationId xmlns:a16="http://schemas.microsoft.com/office/drawing/2014/main" id="{B001A2CF-4F4A-444D-8AFF-CAAEDAF8641E}"/>
              </a:ext>
            </a:extLst>
          </p:cNvPr>
          <p:cNvPicPr>
            <a:picLocks noChangeAspect="1"/>
          </p:cNvPicPr>
          <p:nvPr/>
        </p:nvPicPr>
        <p:blipFill>
          <a:blip r:embed="rId4"/>
          <a:stretch>
            <a:fillRect/>
          </a:stretch>
        </p:blipFill>
        <p:spPr>
          <a:xfrm>
            <a:off x="4572000" y="2265791"/>
            <a:ext cx="4435096" cy="3748537"/>
          </a:xfrm>
          <a:prstGeom prst="rect">
            <a:avLst/>
          </a:prstGeom>
        </p:spPr>
      </p:pic>
      <p:sp>
        <p:nvSpPr>
          <p:cNvPr id="15" name="文本框 14">
            <a:extLst>
              <a:ext uri="{FF2B5EF4-FFF2-40B4-BE49-F238E27FC236}">
                <a16:creationId xmlns:a16="http://schemas.microsoft.com/office/drawing/2014/main" id="{BEC5917A-5996-4FFD-B139-341F69295665}"/>
              </a:ext>
            </a:extLst>
          </p:cNvPr>
          <p:cNvSpPr txBox="1"/>
          <p:nvPr/>
        </p:nvSpPr>
        <p:spPr>
          <a:xfrm>
            <a:off x="3624870" y="1930616"/>
            <a:ext cx="1136685" cy="307777"/>
          </a:xfrm>
          <a:prstGeom prst="rect">
            <a:avLst/>
          </a:prstGeom>
          <a:noFill/>
        </p:spPr>
        <p:txBody>
          <a:bodyPr wrap="square" rtlCol="0">
            <a:spAutoFit/>
          </a:bodyPr>
          <a:lstStyle/>
          <a:p>
            <a:r>
              <a:rPr lang="en-US" altLang="zh-CN" sz="1400" dirty="0"/>
              <a:t>F1 score</a:t>
            </a:r>
            <a:endParaRPr lang="zh-CN" altLang="en-US" sz="1400" dirty="0"/>
          </a:p>
        </p:txBody>
      </p:sp>
      <p:sp>
        <p:nvSpPr>
          <p:cNvPr id="16" name="文本框 15">
            <a:extLst>
              <a:ext uri="{FF2B5EF4-FFF2-40B4-BE49-F238E27FC236}">
                <a16:creationId xmlns:a16="http://schemas.microsoft.com/office/drawing/2014/main" id="{C294A50C-FC86-43DB-B907-373B4CBF8F00}"/>
              </a:ext>
            </a:extLst>
          </p:cNvPr>
          <p:cNvSpPr txBox="1"/>
          <p:nvPr/>
        </p:nvSpPr>
        <p:spPr>
          <a:xfrm>
            <a:off x="8007315" y="1930615"/>
            <a:ext cx="1136685" cy="307777"/>
          </a:xfrm>
          <a:prstGeom prst="rect">
            <a:avLst/>
          </a:prstGeom>
          <a:noFill/>
        </p:spPr>
        <p:txBody>
          <a:bodyPr wrap="square" rtlCol="0">
            <a:spAutoFit/>
          </a:bodyPr>
          <a:lstStyle/>
          <a:p>
            <a:r>
              <a:rPr lang="en-US" altLang="zh-CN" sz="1400" dirty="0"/>
              <a:t>F1 score</a:t>
            </a:r>
            <a:endParaRPr lang="zh-CN" altLang="en-US" sz="1400" dirty="0"/>
          </a:p>
        </p:txBody>
      </p:sp>
      <p:sp>
        <p:nvSpPr>
          <p:cNvPr id="13" name="文本框 12">
            <a:extLst>
              <a:ext uri="{FF2B5EF4-FFF2-40B4-BE49-F238E27FC236}">
                <a16:creationId xmlns:a16="http://schemas.microsoft.com/office/drawing/2014/main" id="{94A79945-2A2A-474E-9506-11C30DC1972F}"/>
              </a:ext>
            </a:extLst>
          </p:cNvPr>
          <p:cNvSpPr txBox="1"/>
          <p:nvPr/>
        </p:nvSpPr>
        <p:spPr>
          <a:xfrm>
            <a:off x="1404437" y="6164838"/>
            <a:ext cx="190457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真实超参数曲面</a:t>
            </a:r>
          </a:p>
        </p:txBody>
      </p:sp>
      <p:sp>
        <p:nvSpPr>
          <p:cNvPr id="18" name="文本框 17">
            <a:extLst>
              <a:ext uri="{FF2B5EF4-FFF2-40B4-BE49-F238E27FC236}">
                <a16:creationId xmlns:a16="http://schemas.microsoft.com/office/drawing/2014/main" id="{F063279D-49B6-4BC5-9778-7B359BD1BFD5}"/>
              </a:ext>
            </a:extLst>
          </p:cNvPr>
          <p:cNvSpPr txBox="1"/>
          <p:nvPr/>
        </p:nvSpPr>
        <p:spPr>
          <a:xfrm>
            <a:off x="5906552" y="6041726"/>
            <a:ext cx="1904579"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由高斯过程估计所得超参数曲面</a:t>
            </a:r>
          </a:p>
        </p:txBody>
      </p:sp>
    </p:spTree>
    <p:extLst>
      <p:ext uri="{BB962C8B-B14F-4D97-AF65-F5344CB8AC3E}">
        <p14:creationId xmlns:p14="http://schemas.microsoft.com/office/powerpoint/2010/main" val="3357119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4</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7" name="页脚占位符 2">
            <a:extLst>
              <a:ext uri="{FF2B5EF4-FFF2-40B4-BE49-F238E27FC236}">
                <a16:creationId xmlns:a16="http://schemas.microsoft.com/office/drawing/2014/main" id="{D54CC20B-4D8D-4BBB-ABC6-F8E85FCFF910}"/>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3" name="文本框 12">
            <a:extLst>
              <a:ext uri="{FF2B5EF4-FFF2-40B4-BE49-F238E27FC236}">
                <a16:creationId xmlns:a16="http://schemas.microsoft.com/office/drawing/2014/main" id="{D6851B9B-FB38-400B-AEAB-344F9B9686E8}"/>
              </a:ext>
            </a:extLst>
          </p:cNvPr>
          <p:cNvSpPr txBox="1"/>
          <p:nvPr/>
        </p:nvSpPr>
        <p:spPr>
          <a:xfrm>
            <a:off x="532408" y="1815153"/>
            <a:ext cx="8478075" cy="1422441"/>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超参数是影响模型性能的一个重要维度。对于一个复杂的模型，其往往包含多个超参数，各个超参数的取值及其组合是一个非常复杂的难题（这主要是因为一组超参数的效果进行评估需要进行一次完整的模型训练）。</a:t>
            </a:r>
            <a:endParaRPr kumimoji="0" lang="zh-CN" altLang="en-US" sz="2000" b="0" i="0" u="none" strike="noStrike" kern="1200" cap="none" spc="0" normalizeH="0" baseline="0" noProof="0" dirty="0">
              <a:ln>
                <a:noFill/>
              </a:ln>
              <a:solidFill>
                <a:srgbClr val="000000"/>
              </a:solidFill>
              <a:effectLst/>
              <a:uLnTx/>
              <a:uFillTx/>
              <a:latin typeface="Arial"/>
              <a:ea typeface="宋体"/>
              <a:cs typeface="+mn-cs"/>
            </a:endParaRPr>
          </a:p>
        </p:txBody>
      </p:sp>
      <p:sp>
        <p:nvSpPr>
          <p:cNvPr id="14" name="文本框 13">
            <a:extLst>
              <a:ext uri="{FF2B5EF4-FFF2-40B4-BE49-F238E27FC236}">
                <a16:creationId xmlns:a16="http://schemas.microsoft.com/office/drawing/2014/main" id="{10A3B2DA-4841-4D2C-B429-A9B18651695C}"/>
              </a:ext>
            </a:extLst>
          </p:cNvPr>
          <p:cNvSpPr txBox="1"/>
          <p:nvPr/>
        </p:nvSpPr>
        <p:spPr>
          <a:xfrm>
            <a:off x="532408" y="3472237"/>
            <a:ext cx="9070650" cy="188461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目前常用的超参数调整方法有</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1</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）网格搜索（</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grid search</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2</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）随机搜索（</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random search</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3</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）贝叶斯优化（</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Bayesian Optimization</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532408" y="1311360"/>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en-US" altLang="zh-CN" dirty="0">
                <a:solidFill>
                  <a:srgbClr val="4F81BD"/>
                </a:solidFill>
                <a:latin typeface="微软雅黑" panose="020B0503020204020204" pitchFamily="34" charset="-122"/>
                <a:ea typeface="微软雅黑" panose="020B0503020204020204" pitchFamily="34" charset="-122"/>
              </a:rPr>
              <a:t> </a:t>
            </a:r>
            <a:r>
              <a:rPr lang="zh-CN" altLang="en-US" dirty="0">
                <a:solidFill>
                  <a:srgbClr val="4F81BD"/>
                </a:solidFill>
                <a:latin typeface="微软雅黑" panose="020B0503020204020204" pitchFamily="34" charset="-122"/>
                <a:ea typeface="微软雅黑" panose="020B0503020204020204" pitchFamily="34" charset="-122"/>
              </a:rPr>
              <a:t>超参数</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9" name="Title 1"/>
          <p:cNvSpPr>
            <a:spLocks noGrp="1"/>
          </p:cNvSpPr>
          <p:nvPr>
            <p:ph type="title"/>
          </p:nvPr>
        </p:nvSpPr>
        <p:spPr>
          <a:xfrm>
            <a:off x="457200" y="533400"/>
            <a:ext cx="8229600" cy="990600"/>
          </a:xfrm>
        </p:spPr>
        <p:txBody>
          <a:bodyPr/>
          <a:lstStyle/>
          <a:p>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722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文本框 4"/>
          <p:cNvSpPr txBox="1"/>
          <p:nvPr/>
        </p:nvSpPr>
        <p:spPr>
          <a:xfrm>
            <a:off x="241574" y="2033346"/>
            <a:ext cx="8778187" cy="1705403"/>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顾名思义，网格搜索是像网格一样用有限个取值来近似所有超参数的取值空间，之后</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逐一计算“网格”中的每个超参数组合</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，最终通过比较来确定最优解。这里的网格是通过一定的步长（间距）来计算而得的，这个步长和超参数的备选取值是提前人为确定的。</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7" name="页脚占位符 2">
            <a:extLst>
              <a:ext uri="{FF2B5EF4-FFF2-40B4-BE49-F238E27FC236}">
                <a16:creationId xmlns:a16="http://schemas.microsoft.com/office/drawing/2014/main" id="{D54CC20B-4D8D-4BBB-ABC6-F8E85FCFF910}"/>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241574" y="1259166"/>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网格搜索（</a:t>
            </a:r>
            <a:r>
              <a:rPr lang="en-US" altLang="zh-CN" dirty="0">
                <a:solidFill>
                  <a:srgbClr val="4F81BD"/>
                </a:solidFill>
                <a:latin typeface="微软雅黑" panose="020B0503020204020204" pitchFamily="34" charset="-122"/>
                <a:ea typeface="微软雅黑" panose="020B0503020204020204" pitchFamily="34" charset="-122"/>
              </a:rPr>
              <a:t>grid search</a:t>
            </a:r>
            <a:r>
              <a:rPr lang="zh-CN" altLang="en-US" dirty="0">
                <a:solidFill>
                  <a:srgbClr val="4F81BD"/>
                </a:solidFill>
                <a:latin typeface="微软雅黑" panose="020B0503020204020204" pitchFamily="34" charset="-122"/>
                <a:ea typeface="微软雅黑" panose="020B0503020204020204" pitchFamily="34" charset="-122"/>
              </a:rPr>
              <a:t>）</a:t>
            </a:r>
          </a:p>
          <a:p>
            <a:pPr defTabSz="914400">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0" name="Title 1"/>
          <p:cNvSpPr txBox="1">
            <a:spLocks/>
          </p:cNvSpPr>
          <p:nvPr/>
        </p:nvSpPr>
        <p:spPr bwMode="auto">
          <a:xfrm>
            <a:off x="457200" y="452608"/>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graphicFrame>
        <p:nvGraphicFramePr>
          <p:cNvPr id="3" name="表格 3">
            <a:extLst>
              <a:ext uri="{FF2B5EF4-FFF2-40B4-BE49-F238E27FC236}">
                <a16:creationId xmlns:a16="http://schemas.microsoft.com/office/drawing/2014/main" id="{DC6FE0C4-2DE5-4CED-AF9E-BFF408D7AD3B}"/>
              </a:ext>
            </a:extLst>
          </p:cNvPr>
          <p:cNvGraphicFramePr>
            <a:graphicFrameLocks noGrp="1"/>
          </p:cNvGraphicFramePr>
          <p:nvPr>
            <p:extLst>
              <p:ext uri="{D42A27DB-BD31-4B8C-83A1-F6EECF244321}">
                <p14:modId xmlns:p14="http://schemas.microsoft.com/office/powerpoint/2010/main" val="876192378"/>
              </p:ext>
            </p:extLst>
          </p:nvPr>
        </p:nvGraphicFramePr>
        <p:xfrm>
          <a:off x="3558209" y="4314135"/>
          <a:ext cx="2352320" cy="1483360"/>
        </p:xfrm>
        <a:graphic>
          <a:graphicData uri="http://schemas.openxmlformats.org/drawingml/2006/table">
            <a:tbl>
              <a:tblPr>
                <a:tableStyleId>{073A0DAA-6AF3-43AB-8588-CEC1D06C72B9}</a:tableStyleId>
              </a:tblPr>
              <a:tblGrid>
                <a:gridCol w="588080">
                  <a:extLst>
                    <a:ext uri="{9D8B030D-6E8A-4147-A177-3AD203B41FA5}">
                      <a16:colId xmlns:a16="http://schemas.microsoft.com/office/drawing/2014/main" val="3057406253"/>
                    </a:ext>
                  </a:extLst>
                </a:gridCol>
                <a:gridCol w="588080">
                  <a:extLst>
                    <a:ext uri="{9D8B030D-6E8A-4147-A177-3AD203B41FA5}">
                      <a16:colId xmlns:a16="http://schemas.microsoft.com/office/drawing/2014/main" val="3096732071"/>
                    </a:ext>
                  </a:extLst>
                </a:gridCol>
                <a:gridCol w="588080">
                  <a:extLst>
                    <a:ext uri="{9D8B030D-6E8A-4147-A177-3AD203B41FA5}">
                      <a16:colId xmlns:a16="http://schemas.microsoft.com/office/drawing/2014/main" val="875562225"/>
                    </a:ext>
                  </a:extLst>
                </a:gridCol>
                <a:gridCol w="588080">
                  <a:extLst>
                    <a:ext uri="{9D8B030D-6E8A-4147-A177-3AD203B41FA5}">
                      <a16:colId xmlns:a16="http://schemas.microsoft.com/office/drawing/2014/main" val="238745264"/>
                    </a:ext>
                  </a:extLst>
                </a:gridCol>
              </a:tblGrid>
              <a:tr h="370840">
                <a:tc>
                  <a:txBody>
                    <a:bodyPr/>
                    <a:lstStyle/>
                    <a:p>
                      <a:endParaRPr lang="zh-CN" altLang="en-US" dirty="0"/>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extLst>
                  <a:ext uri="{0D108BD9-81ED-4DB2-BD59-A6C34878D82A}">
                    <a16:rowId xmlns:a16="http://schemas.microsoft.com/office/drawing/2014/main" val="4260357853"/>
                  </a:ext>
                </a:extLst>
              </a:tr>
              <a:tr h="370840">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extLst>
                  <a:ext uri="{0D108BD9-81ED-4DB2-BD59-A6C34878D82A}">
                    <a16:rowId xmlns:a16="http://schemas.microsoft.com/office/drawing/2014/main" val="4039899188"/>
                  </a:ext>
                </a:extLst>
              </a:tr>
              <a:tr h="370840">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dirty="0"/>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extLst>
                  <a:ext uri="{0D108BD9-81ED-4DB2-BD59-A6C34878D82A}">
                    <a16:rowId xmlns:a16="http://schemas.microsoft.com/office/drawing/2014/main" val="3632810103"/>
                  </a:ext>
                </a:extLst>
              </a:tr>
              <a:tr h="370840">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dirty="0"/>
                    </a:p>
                  </a:txBody>
                  <a:tcPr>
                    <a:solidFill>
                      <a:schemeClr val="tx2">
                        <a:lumMod val="40000"/>
                        <a:lumOff val="60000"/>
                      </a:schemeClr>
                    </a:solidFill>
                  </a:tcPr>
                </a:tc>
                <a:extLst>
                  <a:ext uri="{0D108BD9-81ED-4DB2-BD59-A6C34878D82A}">
                    <a16:rowId xmlns:a16="http://schemas.microsoft.com/office/drawing/2014/main" val="548077471"/>
                  </a:ext>
                </a:extLst>
              </a:tr>
            </a:tbl>
          </a:graphicData>
        </a:graphic>
      </p:graphicFrame>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F3C2350-5F2E-4257-A67C-5F2284E60D08}"/>
                  </a:ext>
                </a:extLst>
              </p:cNvPr>
              <p:cNvSpPr txBox="1"/>
              <p:nvPr/>
            </p:nvSpPr>
            <p:spPr>
              <a:xfrm>
                <a:off x="2512974" y="3834166"/>
                <a:ext cx="4572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𝜃</m:t>
                      </m:r>
                    </m:oMath>
                  </m:oMathPara>
                </a14:m>
                <a:endParaRPr lang="zh-CN" altLang="en-US" sz="2400" dirty="0"/>
              </a:p>
            </p:txBody>
          </p:sp>
        </mc:Choice>
        <mc:Fallback xmlns="">
          <p:sp>
            <p:nvSpPr>
              <p:cNvPr id="11" name="文本框 10">
                <a:extLst>
                  <a:ext uri="{FF2B5EF4-FFF2-40B4-BE49-F238E27FC236}">
                    <a16:creationId xmlns:a16="http://schemas.microsoft.com/office/drawing/2014/main" id="{5F3C2350-5F2E-4257-A67C-5F2284E60D08}"/>
                  </a:ext>
                </a:extLst>
              </p:cNvPr>
              <p:cNvSpPr txBox="1">
                <a:spLocks noRot="1" noChangeAspect="1" noMove="1" noResize="1" noEditPoints="1" noAdjustHandles="1" noChangeArrowheads="1" noChangeShapeType="1" noTextEdit="1"/>
              </p:cNvSpPr>
              <p:nvPr/>
            </p:nvSpPr>
            <p:spPr>
              <a:xfrm>
                <a:off x="2512974" y="3834166"/>
                <a:ext cx="4572000"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1B7174A-5FDD-4F5A-B741-B956CC32A1DD}"/>
                  </a:ext>
                </a:extLst>
              </p:cNvPr>
              <p:cNvSpPr txBox="1"/>
              <p:nvPr/>
            </p:nvSpPr>
            <p:spPr>
              <a:xfrm>
                <a:off x="936624" y="4778101"/>
                <a:ext cx="4572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𝛽</m:t>
                      </m:r>
                    </m:oMath>
                  </m:oMathPara>
                </a14:m>
                <a:endParaRPr lang="zh-CN" altLang="en-US" sz="2400" dirty="0"/>
              </a:p>
            </p:txBody>
          </p:sp>
        </mc:Choice>
        <mc:Fallback xmlns="">
          <p:sp>
            <p:nvSpPr>
              <p:cNvPr id="13" name="文本框 12">
                <a:extLst>
                  <a:ext uri="{FF2B5EF4-FFF2-40B4-BE49-F238E27FC236}">
                    <a16:creationId xmlns:a16="http://schemas.microsoft.com/office/drawing/2014/main" id="{51B7174A-5FDD-4F5A-B741-B956CC32A1DD}"/>
                  </a:ext>
                </a:extLst>
              </p:cNvPr>
              <p:cNvSpPr txBox="1">
                <a:spLocks noRot="1" noChangeAspect="1" noMove="1" noResize="1" noEditPoints="1" noAdjustHandles="1" noChangeArrowheads="1" noChangeShapeType="1" noTextEdit="1"/>
              </p:cNvSpPr>
              <p:nvPr/>
            </p:nvSpPr>
            <p:spPr>
              <a:xfrm>
                <a:off x="936624" y="4778101"/>
                <a:ext cx="4572000" cy="461665"/>
              </a:xfrm>
              <a:prstGeom prst="rect">
                <a:avLst/>
              </a:prstGeom>
              <a:blipFill>
                <a:blip r:embed="rId4"/>
                <a:stretch>
                  <a:fillRect b="-1973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C683884-FF64-423F-BAD4-E4FBFE92D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8983" y="639518"/>
            <a:ext cx="4258530" cy="1267656"/>
          </a:xfrm>
          <a:prstGeom prst="rect">
            <a:avLst/>
          </a:prstGeom>
        </p:spPr>
      </p:pic>
    </p:spTree>
    <p:extLst>
      <p:ext uri="{BB962C8B-B14F-4D97-AF65-F5344CB8AC3E}">
        <p14:creationId xmlns:p14="http://schemas.microsoft.com/office/powerpoint/2010/main" val="41108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6</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文本框 4"/>
          <p:cNvSpPr txBox="1"/>
          <p:nvPr/>
        </p:nvSpPr>
        <p:spPr>
          <a:xfrm>
            <a:off x="241574" y="2033346"/>
            <a:ext cx="8778187" cy="2120902"/>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网格搜索需要枚举各个维度，因此当超参数变多之后，潜在的组合方案（即网格数）会非常多，容易陷入“</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维数灾难</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curse of dimensionality</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）导致计算时间过长。在实际操作中，如果需要调参的超参数比较多，一般都会固定多数参数，分步对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1~2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个超参数进行调优，这样能够减少计算时间，但是缺点是难以自动化进行，而且容易陷入局部最小值。</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7" name="页脚占位符 2">
            <a:extLst>
              <a:ext uri="{FF2B5EF4-FFF2-40B4-BE49-F238E27FC236}">
                <a16:creationId xmlns:a16="http://schemas.microsoft.com/office/drawing/2014/main" id="{D54CC20B-4D8D-4BBB-ABC6-F8E85FCFF910}"/>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241574" y="1259166"/>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网格搜索（</a:t>
            </a:r>
            <a:r>
              <a:rPr lang="en-US" altLang="zh-CN" dirty="0">
                <a:solidFill>
                  <a:srgbClr val="4F81BD"/>
                </a:solidFill>
                <a:latin typeface="微软雅黑" panose="020B0503020204020204" pitchFamily="34" charset="-122"/>
                <a:ea typeface="微软雅黑" panose="020B0503020204020204" pitchFamily="34" charset="-122"/>
              </a:rPr>
              <a:t>grid search</a:t>
            </a:r>
            <a:r>
              <a:rPr lang="zh-CN" altLang="en-US" dirty="0">
                <a:solidFill>
                  <a:srgbClr val="4F81BD"/>
                </a:solidFill>
                <a:latin typeface="微软雅黑" panose="020B0503020204020204" pitchFamily="34" charset="-122"/>
                <a:ea typeface="微软雅黑" panose="020B0503020204020204" pitchFamily="34" charset="-122"/>
              </a:rPr>
              <a:t>）</a:t>
            </a:r>
          </a:p>
          <a:p>
            <a:pPr defTabSz="914400">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0" name="Title 1"/>
          <p:cNvSpPr txBox="1">
            <a:spLocks/>
          </p:cNvSpPr>
          <p:nvPr/>
        </p:nvSpPr>
        <p:spPr bwMode="auto">
          <a:xfrm>
            <a:off x="457200" y="452608"/>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graphicFrame>
        <p:nvGraphicFramePr>
          <p:cNvPr id="9" name="表格 3">
            <a:extLst>
              <a:ext uri="{FF2B5EF4-FFF2-40B4-BE49-F238E27FC236}">
                <a16:creationId xmlns:a16="http://schemas.microsoft.com/office/drawing/2014/main" id="{DFEDA165-8A67-43CE-BA2D-E75BE928A20B}"/>
              </a:ext>
            </a:extLst>
          </p:cNvPr>
          <p:cNvGraphicFramePr>
            <a:graphicFrameLocks noGrp="1"/>
          </p:cNvGraphicFramePr>
          <p:nvPr>
            <p:extLst>
              <p:ext uri="{D42A27DB-BD31-4B8C-83A1-F6EECF244321}">
                <p14:modId xmlns:p14="http://schemas.microsoft.com/office/powerpoint/2010/main" val="1512103784"/>
              </p:ext>
            </p:extLst>
          </p:nvPr>
        </p:nvGraphicFramePr>
        <p:xfrm>
          <a:off x="241574" y="5054059"/>
          <a:ext cx="1470830" cy="365760"/>
        </p:xfrm>
        <a:graphic>
          <a:graphicData uri="http://schemas.openxmlformats.org/drawingml/2006/table">
            <a:tbl>
              <a:tblPr>
                <a:tableStyleId>{073A0DAA-6AF3-43AB-8588-CEC1D06C72B9}</a:tableStyleId>
              </a:tblPr>
              <a:tblGrid>
                <a:gridCol w="294166">
                  <a:extLst>
                    <a:ext uri="{9D8B030D-6E8A-4147-A177-3AD203B41FA5}">
                      <a16:colId xmlns:a16="http://schemas.microsoft.com/office/drawing/2014/main" val="3057406253"/>
                    </a:ext>
                  </a:extLst>
                </a:gridCol>
                <a:gridCol w="294166">
                  <a:extLst>
                    <a:ext uri="{9D8B030D-6E8A-4147-A177-3AD203B41FA5}">
                      <a16:colId xmlns:a16="http://schemas.microsoft.com/office/drawing/2014/main" val="3702106240"/>
                    </a:ext>
                  </a:extLst>
                </a:gridCol>
                <a:gridCol w="294166">
                  <a:extLst>
                    <a:ext uri="{9D8B030D-6E8A-4147-A177-3AD203B41FA5}">
                      <a16:colId xmlns:a16="http://schemas.microsoft.com/office/drawing/2014/main" val="920946474"/>
                    </a:ext>
                  </a:extLst>
                </a:gridCol>
                <a:gridCol w="294166">
                  <a:extLst>
                    <a:ext uri="{9D8B030D-6E8A-4147-A177-3AD203B41FA5}">
                      <a16:colId xmlns:a16="http://schemas.microsoft.com/office/drawing/2014/main" val="2301513224"/>
                    </a:ext>
                  </a:extLst>
                </a:gridCol>
                <a:gridCol w="294166">
                  <a:extLst>
                    <a:ext uri="{9D8B030D-6E8A-4147-A177-3AD203B41FA5}">
                      <a16:colId xmlns:a16="http://schemas.microsoft.com/office/drawing/2014/main" val="4092595206"/>
                    </a:ext>
                  </a:extLst>
                </a:gridCol>
              </a:tblGrid>
              <a:tr h="316076">
                <a:tc>
                  <a:txBody>
                    <a:bodyPr/>
                    <a:lstStyle/>
                    <a:p>
                      <a:endParaRPr lang="zh-CN" altLang="en-US" dirty="0"/>
                    </a:p>
                  </a:txBody>
                  <a:tcPr>
                    <a:solidFill>
                      <a:schemeClr val="tx2">
                        <a:lumMod val="40000"/>
                        <a:lumOff val="60000"/>
                      </a:schemeClr>
                    </a:solidFill>
                  </a:tcPr>
                </a:tc>
                <a:tc>
                  <a:txBody>
                    <a:bodyPr/>
                    <a:lstStyle/>
                    <a:p>
                      <a:endParaRPr lang="zh-CN" altLang="en-US" dirty="0"/>
                    </a:p>
                  </a:txBody>
                  <a:tcPr>
                    <a:solidFill>
                      <a:schemeClr val="tx2">
                        <a:lumMod val="40000"/>
                        <a:lumOff val="60000"/>
                      </a:schemeClr>
                    </a:solidFill>
                  </a:tcPr>
                </a:tc>
                <a:tc>
                  <a:txBody>
                    <a:bodyPr/>
                    <a:lstStyle/>
                    <a:p>
                      <a:endParaRPr lang="zh-CN" altLang="en-US" dirty="0"/>
                    </a:p>
                  </a:txBody>
                  <a:tcPr>
                    <a:solidFill>
                      <a:schemeClr val="tx2">
                        <a:lumMod val="40000"/>
                        <a:lumOff val="60000"/>
                      </a:schemeClr>
                    </a:solidFill>
                  </a:tcPr>
                </a:tc>
                <a:tc>
                  <a:txBody>
                    <a:bodyPr/>
                    <a:lstStyle/>
                    <a:p>
                      <a:endParaRPr lang="zh-CN" altLang="en-US" dirty="0"/>
                    </a:p>
                  </a:txBody>
                  <a:tcPr>
                    <a:solidFill>
                      <a:schemeClr val="tx2">
                        <a:lumMod val="40000"/>
                        <a:lumOff val="60000"/>
                      </a:schemeClr>
                    </a:solidFill>
                  </a:tcPr>
                </a:tc>
                <a:tc>
                  <a:txBody>
                    <a:bodyPr/>
                    <a:lstStyle/>
                    <a:p>
                      <a:endParaRPr lang="zh-CN" altLang="en-US" dirty="0"/>
                    </a:p>
                  </a:txBody>
                  <a:tcPr>
                    <a:solidFill>
                      <a:schemeClr val="tx2">
                        <a:lumMod val="40000"/>
                        <a:lumOff val="60000"/>
                      </a:schemeClr>
                    </a:solidFill>
                  </a:tcPr>
                </a:tc>
                <a:extLst>
                  <a:ext uri="{0D108BD9-81ED-4DB2-BD59-A6C34878D82A}">
                    <a16:rowId xmlns:a16="http://schemas.microsoft.com/office/drawing/2014/main" val="4260357853"/>
                  </a:ext>
                </a:extLst>
              </a:tr>
            </a:tbl>
          </a:graphicData>
        </a:graphic>
      </p:graphicFrame>
      <p:sp>
        <p:nvSpPr>
          <p:cNvPr id="3" name="箭头: 右 2">
            <a:extLst>
              <a:ext uri="{FF2B5EF4-FFF2-40B4-BE49-F238E27FC236}">
                <a16:creationId xmlns:a16="http://schemas.microsoft.com/office/drawing/2014/main" id="{022BE10A-36D5-45E4-B7B5-B5EE512528C4}"/>
              </a:ext>
            </a:extLst>
          </p:cNvPr>
          <p:cNvSpPr/>
          <p:nvPr/>
        </p:nvSpPr>
        <p:spPr>
          <a:xfrm>
            <a:off x="1987829" y="5128591"/>
            <a:ext cx="665921" cy="18387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3">
            <a:extLst>
              <a:ext uri="{FF2B5EF4-FFF2-40B4-BE49-F238E27FC236}">
                <a16:creationId xmlns:a16="http://schemas.microsoft.com/office/drawing/2014/main" id="{233E4C3C-21B7-4A45-BE9E-D5EFCF768E2C}"/>
              </a:ext>
            </a:extLst>
          </p:cNvPr>
          <p:cNvGraphicFramePr>
            <a:graphicFrameLocks noGrp="1"/>
          </p:cNvGraphicFramePr>
          <p:nvPr>
            <p:extLst>
              <p:ext uri="{D42A27DB-BD31-4B8C-83A1-F6EECF244321}">
                <p14:modId xmlns:p14="http://schemas.microsoft.com/office/powerpoint/2010/main" val="2497299209"/>
              </p:ext>
            </p:extLst>
          </p:nvPr>
        </p:nvGraphicFramePr>
        <p:xfrm>
          <a:off x="3011556" y="4478848"/>
          <a:ext cx="1974632" cy="1483360"/>
        </p:xfrm>
        <a:graphic>
          <a:graphicData uri="http://schemas.openxmlformats.org/drawingml/2006/table">
            <a:tbl>
              <a:tblPr>
                <a:tableStyleId>{073A0DAA-6AF3-43AB-8588-CEC1D06C72B9}</a:tableStyleId>
              </a:tblPr>
              <a:tblGrid>
                <a:gridCol w="493658">
                  <a:extLst>
                    <a:ext uri="{9D8B030D-6E8A-4147-A177-3AD203B41FA5}">
                      <a16:colId xmlns:a16="http://schemas.microsoft.com/office/drawing/2014/main" val="3057406253"/>
                    </a:ext>
                  </a:extLst>
                </a:gridCol>
                <a:gridCol w="493658">
                  <a:extLst>
                    <a:ext uri="{9D8B030D-6E8A-4147-A177-3AD203B41FA5}">
                      <a16:colId xmlns:a16="http://schemas.microsoft.com/office/drawing/2014/main" val="3096732071"/>
                    </a:ext>
                  </a:extLst>
                </a:gridCol>
                <a:gridCol w="493658">
                  <a:extLst>
                    <a:ext uri="{9D8B030D-6E8A-4147-A177-3AD203B41FA5}">
                      <a16:colId xmlns:a16="http://schemas.microsoft.com/office/drawing/2014/main" val="875562225"/>
                    </a:ext>
                  </a:extLst>
                </a:gridCol>
                <a:gridCol w="493658">
                  <a:extLst>
                    <a:ext uri="{9D8B030D-6E8A-4147-A177-3AD203B41FA5}">
                      <a16:colId xmlns:a16="http://schemas.microsoft.com/office/drawing/2014/main" val="238745264"/>
                    </a:ext>
                  </a:extLst>
                </a:gridCol>
              </a:tblGrid>
              <a:tr h="370840">
                <a:tc>
                  <a:txBody>
                    <a:bodyPr/>
                    <a:lstStyle/>
                    <a:p>
                      <a:endParaRPr lang="zh-CN" altLang="en-US" dirty="0"/>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extLst>
                  <a:ext uri="{0D108BD9-81ED-4DB2-BD59-A6C34878D82A}">
                    <a16:rowId xmlns:a16="http://schemas.microsoft.com/office/drawing/2014/main" val="4260357853"/>
                  </a:ext>
                </a:extLst>
              </a:tr>
              <a:tr h="370840">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extLst>
                  <a:ext uri="{0D108BD9-81ED-4DB2-BD59-A6C34878D82A}">
                    <a16:rowId xmlns:a16="http://schemas.microsoft.com/office/drawing/2014/main" val="4039899188"/>
                  </a:ext>
                </a:extLst>
              </a:tr>
              <a:tr h="370840">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dirty="0"/>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extLst>
                  <a:ext uri="{0D108BD9-81ED-4DB2-BD59-A6C34878D82A}">
                    <a16:rowId xmlns:a16="http://schemas.microsoft.com/office/drawing/2014/main" val="3632810103"/>
                  </a:ext>
                </a:extLst>
              </a:tr>
              <a:tr h="370840">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a:p>
                  </a:txBody>
                  <a:tcPr>
                    <a:solidFill>
                      <a:schemeClr val="tx2">
                        <a:lumMod val="40000"/>
                        <a:lumOff val="60000"/>
                      </a:schemeClr>
                    </a:solidFill>
                  </a:tcPr>
                </a:tc>
                <a:tc>
                  <a:txBody>
                    <a:bodyPr/>
                    <a:lstStyle/>
                    <a:p>
                      <a:endParaRPr lang="zh-CN" altLang="en-US" dirty="0"/>
                    </a:p>
                  </a:txBody>
                  <a:tcPr>
                    <a:solidFill>
                      <a:schemeClr val="tx2">
                        <a:lumMod val="40000"/>
                        <a:lumOff val="60000"/>
                      </a:schemeClr>
                    </a:solidFill>
                  </a:tcPr>
                </a:tc>
                <a:extLst>
                  <a:ext uri="{0D108BD9-81ED-4DB2-BD59-A6C34878D82A}">
                    <a16:rowId xmlns:a16="http://schemas.microsoft.com/office/drawing/2014/main" val="548077471"/>
                  </a:ext>
                </a:extLst>
              </a:tr>
            </a:tbl>
          </a:graphicData>
        </a:graphic>
      </p:graphicFrame>
      <p:sp>
        <p:nvSpPr>
          <p:cNvPr id="13" name="箭头: 右 12">
            <a:extLst>
              <a:ext uri="{FF2B5EF4-FFF2-40B4-BE49-F238E27FC236}">
                <a16:creationId xmlns:a16="http://schemas.microsoft.com/office/drawing/2014/main" id="{3808981C-BBA6-48BD-8E2F-40CDECB62E1C}"/>
              </a:ext>
            </a:extLst>
          </p:cNvPr>
          <p:cNvSpPr/>
          <p:nvPr/>
        </p:nvSpPr>
        <p:spPr>
          <a:xfrm>
            <a:off x="5343994" y="5128591"/>
            <a:ext cx="665921" cy="18387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4" name="3D 模型 3">
                <a:extLst>
                  <a:ext uri="{FF2B5EF4-FFF2-40B4-BE49-F238E27FC236}">
                    <a16:creationId xmlns:a16="http://schemas.microsoft.com/office/drawing/2014/main" id="{DDCB6B25-1D8F-4F5B-9CBA-B96F9A6B19CB}"/>
                  </a:ext>
                </a:extLst>
              </p:cNvPr>
              <p:cNvGraphicFramePr>
                <a:graphicFrameLocks noChangeAspect="1"/>
              </p:cNvGraphicFramePr>
              <p:nvPr>
                <p:extLst>
                  <p:ext uri="{D42A27DB-BD31-4B8C-83A1-F6EECF244321}">
                    <p14:modId xmlns:p14="http://schemas.microsoft.com/office/powerpoint/2010/main" val="3228994410"/>
                  </p:ext>
                </p:extLst>
              </p:nvPr>
            </p:nvGraphicFramePr>
            <p:xfrm>
              <a:off x="6104075" y="3857339"/>
              <a:ext cx="2511700" cy="2108610"/>
            </p:xfrm>
            <a:graphic>
              <a:graphicData uri="http://schemas.microsoft.com/office/drawing/2017/model3d">
                <am3d:model3d r:embed="rId3">
                  <am3d:spPr>
                    <a:xfrm>
                      <a:off x="0" y="0"/>
                      <a:ext cx="2511700" cy="2108610"/>
                    </a:xfrm>
                    <a:prstGeom prst="rect">
                      <a:avLst/>
                    </a:prstGeom>
                  </am3d:spPr>
                  <am3d:camera>
                    <am3d:pos x="0" y="0" z="74554638"/>
                    <am3d:up dx="0" dy="36000000" dz="0"/>
                    <am3d:lookAt x="0" y="0" z="0"/>
                    <am3d:perspective fov="2700000"/>
                  </am3d:camera>
                  <am3d:trans>
                    <am3d:meterPerModelUnit n="1430735" d="1000000"/>
                    <am3d:preTrans dx="4649990" dy="-12163371" dz="-10791173"/>
                    <am3d:scale>
                      <am3d:sx n="1000000" d="1000000"/>
                      <am3d:sy n="1000000" d="1000000"/>
                      <am3d:sz n="1000000" d="1000000"/>
                    </am3d:scale>
                    <am3d:rot ax="1494507" ay="700817" az="322229"/>
                    <am3d:postTrans dx="0" dy="0" dz="0"/>
                  </am3d:trans>
                  <am3d:raster rName="Office3DRenderer" rVer="16.0.8326">
                    <am3d:blip r:embed="rId4"/>
                  </am3d:raster>
                  <am3d:objViewport viewportSz="4063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a:extLst>
                  <a:ext uri="{FF2B5EF4-FFF2-40B4-BE49-F238E27FC236}">
                    <a16:creationId xmlns:a16="http://schemas.microsoft.com/office/drawing/2014/main" id="{DDCB6B25-1D8F-4F5B-9CBA-B96F9A6B19CB}"/>
                  </a:ext>
                </a:extLst>
              </p:cNvPr>
              <p:cNvPicPr>
                <a:picLocks noGrp="1" noRot="1" noChangeAspect="1" noMove="1" noResize="1" noEditPoints="1" noAdjustHandles="1" noChangeArrowheads="1" noChangeShapeType="1" noCrop="1"/>
              </p:cNvPicPr>
              <p:nvPr/>
            </p:nvPicPr>
            <p:blipFill>
              <a:blip r:embed="rId4"/>
              <a:stretch>
                <a:fillRect/>
              </a:stretch>
            </p:blipFill>
            <p:spPr>
              <a:xfrm>
                <a:off x="6104075" y="3857339"/>
                <a:ext cx="2511700" cy="2108610"/>
              </a:xfrm>
              <a:prstGeom prst="rect">
                <a:avLst/>
              </a:prstGeom>
            </p:spPr>
          </p:pic>
        </mc:Fallback>
      </mc:AlternateContent>
      <p:cxnSp>
        <p:nvCxnSpPr>
          <p:cNvPr id="14" name="直接连接符 13">
            <a:extLst>
              <a:ext uri="{FF2B5EF4-FFF2-40B4-BE49-F238E27FC236}">
                <a16:creationId xmlns:a16="http://schemas.microsoft.com/office/drawing/2014/main" id="{C0B35B59-FB56-4165-906A-C0BD26E99986}"/>
              </a:ext>
            </a:extLst>
          </p:cNvPr>
          <p:cNvCxnSpPr>
            <a:cxnSpLocks/>
          </p:cNvCxnSpPr>
          <p:nvPr/>
        </p:nvCxnSpPr>
        <p:spPr>
          <a:xfrm flipV="1">
            <a:off x="6224770" y="4790661"/>
            <a:ext cx="1010917" cy="139312"/>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6" name="直接连接符 15">
            <a:extLst>
              <a:ext uri="{FF2B5EF4-FFF2-40B4-BE49-F238E27FC236}">
                <a16:creationId xmlns:a16="http://schemas.microsoft.com/office/drawing/2014/main" id="{792F269F-68B6-4506-9305-55214FE2D912}"/>
              </a:ext>
            </a:extLst>
          </p:cNvPr>
          <p:cNvCxnSpPr>
            <a:cxnSpLocks/>
          </p:cNvCxnSpPr>
          <p:nvPr/>
        </p:nvCxnSpPr>
        <p:spPr>
          <a:xfrm flipV="1">
            <a:off x="6367721" y="5220528"/>
            <a:ext cx="992204" cy="101887"/>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8" name="直接连接符 17">
            <a:extLst>
              <a:ext uri="{FF2B5EF4-FFF2-40B4-BE49-F238E27FC236}">
                <a16:creationId xmlns:a16="http://schemas.microsoft.com/office/drawing/2014/main" id="{0BE90874-15C1-4757-B63E-1901B3D4C9B3}"/>
              </a:ext>
            </a:extLst>
          </p:cNvPr>
          <p:cNvCxnSpPr>
            <a:cxnSpLocks/>
          </p:cNvCxnSpPr>
          <p:nvPr/>
        </p:nvCxnSpPr>
        <p:spPr>
          <a:xfrm flipV="1">
            <a:off x="6476561" y="5612970"/>
            <a:ext cx="997665" cy="5552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0" name="直接连接符 19">
            <a:extLst>
              <a:ext uri="{FF2B5EF4-FFF2-40B4-BE49-F238E27FC236}">
                <a16:creationId xmlns:a16="http://schemas.microsoft.com/office/drawing/2014/main" id="{E0319275-60C1-44D6-876E-764CC846F25E}"/>
              </a:ext>
            </a:extLst>
          </p:cNvPr>
          <p:cNvCxnSpPr>
            <a:cxnSpLocks/>
          </p:cNvCxnSpPr>
          <p:nvPr/>
        </p:nvCxnSpPr>
        <p:spPr>
          <a:xfrm flipV="1">
            <a:off x="7235687" y="4318552"/>
            <a:ext cx="1053548" cy="472109"/>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3" name="直接连接符 22">
            <a:extLst>
              <a:ext uri="{FF2B5EF4-FFF2-40B4-BE49-F238E27FC236}">
                <a16:creationId xmlns:a16="http://schemas.microsoft.com/office/drawing/2014/main" id="{661A0BB6-12B0-4BBA-934E-5F88812E9F2A}"/>
              </a:ext>
            </a:extLst>
          </p:cNvPr>
          <p:cNvCxnSpPr>
            <a:cxnSpLocks/>
          </p:cNvCxnSpPr>
          <p:nvPr/>
        </p:nvCxnSpPr>
        <p:spPr>
          <a:xfrm flipV="1">
            <a:off x="7356382" y="4790661"/>
            <a:ext cx="1010917" cy="429868"/>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5" name="直接连接符 24">
            <a:extLst>
              <a:ext uri="{FF2B5EF4-FFF2-40B4-BE49-F238E27FC236}">
                <a16:creationId xmlns:a16="http://schemas.microsoft.com/office/drawing/2014/main" id="{733F61E1-E70B-4371-A761-70AA2C959B3D}"/>
              </a:ext>
            </a:extLst>
          </p:cNvPr>
          <p:cNvCxnSpPr>
            <a:cxnSpLocks/>
          </p:cNvCxnSpPr>
          <p:nvPr/>
        </p:nvCxnSpPr>
        <p:spPr>
          <a:xfrm flipV="1">
            <a:off x="7480620" y="5128591"/>
            <a:ext cx="980839" cy="470243"/>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30" name="直接连接符 29">
            <a:extLst>
              <a:ext uri="{FF2B5EF4-FFF2-40B4-BE49-F238E27FC236}">
                <a16:creationId xmlns:a16="http://schemas.microsoft.com/office/drawing/2014/main" id="{AEE83713-B7FA-43B2-98D2-4BF7C23D97E5}"/>
              </a:ext>
            </a:extLst>
          </p:cNvPr>
          <p:cNvCxnSpPr>
            <a:cxnSpLocks/>
          </p:cNvCxnSpPr>
          <p:nvPr/>
        </p:nvCxnSpPr>
        <p:spPr>
          <a:xfrm flipH="1" flipV="1">
            <a:off x="6382401" y="4517335"/>
            <a:ext cx="373592" cy="1372054"/>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33" name="直接连接符 32">
            <a:extLst>
              <a:ext uri="{FF2B5EF4-FFF2-40B4-BE49-F238E27FC236}">
                <a16:creationId xmlns:a16="http://schemas.microsoft.com/office/drawing/2014/main" id="{AE8FAE2B-84C0-487D-A4CD-B8BE24FCDF96}"/>
              </a:ext>
            </a:extLst>
          </p:cNvPr>
          <p:cNvCxnSpPr>
            <a:cxnSpLocks/>
          </p:cNvCxnSpPr>
          <p:nvPr/>
        </p:nvCxnSpPr>
        <p:spPr>
          <a:xfrm flipH="1" flipV="1">
            <a:off x="6753075" y="4467877"/>
            <a:ext cx="340884" cy="1421512"/>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35" name="直接连接符 34">
            <a:extLst>
              <a:ext uri="{FF2B5EF4-FFF2-40B4-BE49-F238E27FC236}">
                <a16:creationId xmlns:a16="http://schemas.microsoft.com/office/drawing/2014/main" id="{7516F5FC-CFC1-42F8-83F1-B4CD0CD45FD3}"/>
              </a:ext>
            </a:extLst>
          </p:cNvPr>
          <p:cNvCxnSpPr>
            <a:cxnSpLocks/>
          </p:cNvCxnSpPr>
          <p:nvPr/>
        </p:nvCxnSpPr>
        <p:spPr>
          <a:xfrm flipH="1" flipV="1">
            <a:off x="7483903" y="4260156"/>
            <a:ext cx="400784" cy="1408334"/>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37" name="直接连接符 36">
            <a:extLst>
              <a:ext uri="{FF2B5EF4-FFF2-40B4-BE49-F238E27FC236}">
                <a16:creationId xmlns:a16="http://schemas.microsoft.com/office/drawing/2014/main" id="{B9E0AD44-DE36-49EB-BAE3-98337BB9876F}"/>
              </a:ext>
            </a:extLst>
          </p:cNvPr>
          <p:cNvCxnSpPr>
            <a:cxnSpLocks/>
          </p:cNvCxnSpPr>
          <p:nvPr/>
        </p:nvCxnSpPr>
        <p:spPr>
          <a:xfrm flipH="1" flipV="1">
            <a:off x="7853085" y="4104634"/>
            <a:ext cx="366450" cy="1324018"/>
          </a:xfrm>
          <a:prstGeom prst="line">
            <a:avLst/>
          </a:prstGeom>
          <a:ln/>
        </p:spPr>
        <p:style>
          <a:lnRef idx="3">
            <a:schemeClr val="accent4"/>
          </a:lnRef>
          <a:fillRef idx="0">
            <a:schemeClr val="accent4"/>
          </a:fillRef>
          <a:effectRef idx="2">
            <a:schemeClr val="accent4"/>
          </a:effectRef>
          <a:fontRef idx="minor">
            <a:schemeClr val="tx1"/>
          </a:fontRef>
        </p:style>
      </p:cxnSp>
      <p:sp>
        <p:nvSpPr>
          <p:cNvPr id="39" name="文本框 38">
            <a:extLst>
              <a:ext uri="{FF2B5EF4-FFF2-40B4-BE49-F238E27FC236}">
                <a16:creationId xmlns:a16="http://schemas.microsoft.com/office/drawing/2014/main" id="{67E6B6B5-D67E-43DE-ACB9-6644E9B631BF}"/>
              </a:ext>
            </a:extLst>
          </p:cNvPr>
          <p:cNvSpPr txBox="1"/>
          <p:nvPr/>
        </p:nvSpPr>
        <p:spPr>
          <a:xfrm>
            <a:off x="619261" y="6036060"/>
            <a:ext cx="647978" cy="369332"/>
          </a:xfrm>
          <a:prstGeom prst="rect">
            <a:avLst/>
          </a:prstGeom>
          <a:noFill/>
        </p:spPr>
        <p:txBody>
          <a:bodyPr wrap="square" rtlCol="0">
            <a:spAutoFit/>
          </a:bodyPr>
          <a:lstStyle/>
          <a:p>
            <a:r>
              <a:rPr lang="zh-CN" altLang="en-US" dirty="0">
                <a:solidFill>
                  <a:srgbClr val="000000"/>
                </a:solidFill>
                <a:latin typeface="微软雅黑" panose="020B0503020204020204" pitchFamily="34" charset="-122"/>
                <a:ea typeface="微软雅黑" panose="020B0503020204020204" pitchFamily="34" charset="-122"/>
              </a:rPr>
              <a:t>一维</a:t>
            </a:r>
          </a:p>
        </p:txBody>
      </p:sp>
      <p:sp>
        <p:nvSpPr>
          <p:cNvPr id="41" name="文本框 40">
            <a:extLst>
              <a:ext uri="{FF2B5EF4-FFF2-40B4-BE49-F238E27FC236}">
                <a16:creationId xmlns:a16="http://schemas.microsoft.com/office/drawing/2014/main" id="{20FE9DBC-5799-4115-B8E0-28D6EA88A417}"/>
              </a:ext>
            </a:extLst>
          </p:cNvPr>
          <p:cNvSpPr txBox="1"/>
          <p:nvPr/>
        </p:nvSpPr>
        <p:spPr>
          <a:xfrm>
            <a:off x="3548270" y="6094912"/>
            <a:ext cx="725556" cy="369332"/>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二维</a:t>
            </a:r>
          </a:p>
        </p:txBody>
      </p:sp>
      <p:sp>
        <p:nvSpPr>
          <p:cNvPr id="43" name="文本框 42">
            <a:extLst>
              <a:ext uri="{FF2B5EF4-FFF2-40B4-BE49-F238E27FC236}">
                <a16:creationId xmlns:a16="http://schemas.microsoft.com/office/drawing/2014/main" id="{3795CE78-6676-4112-84FC-D436694C3456}"/>
              </a:ext>
            </a:extLst>
          </p:cNvPr>
          <p:cNvSpPr txBox="1"/>
          <p:nvPr/>
        </p:nvSpPr>
        <p:spPr>
          <a:xfrm>
            <a:off x="6923517" y="6071857"/>
            <a:ext cx="725556" cy="369332"/>
          </a:xfrm>
          <a:prstGeom prst="rect">
            <a:avLst/>
          </a:prstGeom>
          <a:noFill/>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三维</a:t>
            </a:r>
          </a:p>
        </p:txBody>
      </p:sp>
    </p:spTree>
    <p:extLst>
      <p:ext uri="{BB962C8B-B14F-4D97-AF65-F5344CB8AC3E}">
        <p14:creationId xmlns:p14="http://schemas.microsoft.com/office/powerpoint/2010/main" val="381679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7</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p:sp>
        <p:nvSpPr>
          <p:cNvPr id="5" name="文本框 4"/>
          <p:cNvSpPr txBox="1"/>
          <p:nvPr/>
        </p:nvSpPr>
        <p:spPr>
          <a:xfrm>
            <a:off x="264160" y="2101368"/>
            <a:ext cx="8778187" cy="3139321"/>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在网格搜索的基础上，随机搜索不采用穷举的计算形式，而是在可能取值中随机选择参数方案</a:t>
            </a:r>
            <a:r>
              <a:rPr kumimoji="0" lang="zh-CN" altLang="en-US" sz="2400" b="0"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除了网格化的离散取值集合，随机搜索还可以直接从连续空间中随机取值。随机搜索的抽样方法可以根据参数的分布来合理选定。</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与网格搜索相比，随机搜索的计算量可以得到有效控制，但更加无法保障所求得的解的质量。网格搜索与随机搜索都有比较好的并行计算潜质（</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embarrassingly parallel</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），是非常适合在多线程的服务器平台上处理的任务。</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7" name="页脚占位符 2">
            <a:extLst>
              <a:ext uri="{FF2B5EF4-FFF2-40B4-BE49-F238E27FC236}">
                <a16:creationId xmlns:a16="http://schemas.microsoft.com/office/drawing/2014/main" id="{40F2C979-6CB4-4C2F-A41F-FA194C0936CF}"/>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430808" y="1463433"/>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随机搜索（</a:t>
            </a:r>
            <a:r>
              <a:rPr lang="en-US" altLang="zh-CN" dirty="0">
                <a:solidFill>
                  <a:srgbClr val="4F81BD"/>
                </a:solidFill>
                <a:latin typeface="微软雅黑" panose="020B0503020204020204" pitchFamily="34" charset="-122"/>
                <a:ea typeface="微软雅黑" panose="020B0503020204020204" pitchFamily="34" charset="-122"/>
              </a:rPr>
              <a:t>random search</a:t>
            </a:r>
            <a:r>
              <a:rPr lang="zh-CN" altLang="en-US" dirty="0">
                <a:solidFill>
                  <a:srgbClr val="4F81BD"/>
                </a:solidFill>
                <a:latin typeface="微软雅黑" panose="020B0503020204020204" pitchFamily="34" charset="-122"/>
                <a:ea typeface="微软雅黑" panose="020B0503020204020204" pitchFamily="34" charset="-122"/>
              </a:rPr>
              <a:t>）</a:t>
            </a:r>
          </a:p>
          <a:p>
            <a:pPr defTabSz="914400">
              <a:lnSpc>
                <a:spcPct val="150000"/>
              </a:lnSpc>
            </a:pPr>
            <a:endParaRPr lang="zh-CN" altLang="en-US" dirty="0">
              <a:solidFill>
                <a:srgbClr val="4F81BD"/>
              </a:solidFill>
              <a:latin typeface="微软雅黑" panose="020B0503020204020204" pitchFamily="34" charset="-122"/>
              <a:ea typeface="微软雅黑" panose="020B0503020204020204" pitchFamily="34" charset="-122"/>
            </a:endParaRPr>
          </a:p>
          <a:p>
            <a:pPr lvl="5">
              <a:lnSpc>
                <a:spcPct val="150000"/>
              </a:lnSpc>
            </a:pP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0" name="Title 1"/>
          <p:cNvSpPr txBox="1">
            <a:spLocks/>
          </p:cNvSpPr>
          <p:nvPr/>
        </p:nvSpPr>
        <p:spPr bwMode="auto">
          <a:xfrm>
            <a:off x="264160" y="486284"/>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2487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8</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mc:AlternateContent xmlns:mc="http://schemas.openxmlformats.org/markup-compatibility/2006" xmlns:a14="http://schemas.microsoft.com/office/drawing/2010/main">
        <mc:Choice Requires="a14">
          <p:sp>
            <p:nvSpPr>
              <p:cNvPr id="5" name="文本框 4"/>
              <p:cNvSpPr txBox="1"/>
              <p:nvPr/>
            </p:nvSpPr>
            <p:spPr>
              <a:xfrm>
                <a:off x="171938" y="2114820"/>
                <a:ext cx="8778187" cy="450007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将调超参问题作以下</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数学定义</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用</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表示参数方案，其取值空间为</a:t>
                </a:r>
                <a14:m>
                  <m:oMath xmlns:m="http://schemas.openxmlformats.org/officeDocument/2006/math">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𝜒</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，以</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表示模型表现（通常以模型训练完之后的损失函数最优值来表示）。我们试图找到一组最优的参数方案，这套方案使</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取最优值，若以损失函数值表征模型表现，那么该问题可以表述为：</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lvl="0">
                  <a:lnSpc>
                    <a:spcPct val="150000"/>
                  </a:lnSpc>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funcPr>
                        <m:fName>
                          <m:limLow>
                            <m:limLow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limLowPr>
                            <m:e>
                              <m:r>
                                <m:rPr>
                                  <m:sty m:val="p"/>
                                </m:rPr>
                                <a:rPr kumimoji="0" lang="en-US" altLang="zh-CN" sz="1800" b="0" i="0"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min</m:t>
                              </m:r>
                            </m:e>
                            <m:lim>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panose="020B0604020202020204" pitchFamily="34" charset="0"/>
                                </a:rPr>
                                <m:t>∈</m:t>
                              </m:r>
                              <m:r>
                                <a:rPr lang="zh-CN" altLang="en-US" i="1">
                                  <a:solidFill>
                                    <a:srgbClr val="000000"/>
                                  </a:solidFill>
                                  <a:latin typeface="Cambria Math" panose="02040503050406030204" pitchFamily="18" charset="0"/>
                                  <a:ea typeface="微软雅黑" panose="020B0503020204020204" pitchFamily="34" charset="-122"/>
                                  <a:sym typeface="Arial" panose="020B0604020202020204" pitchFamily="34" charset="0"/>
                                </a:rPr>
                                <m:t>𝜒</m:t>
                              </m:r>
                            </m:lim>
                          </m:limLow>
                        </m:fName>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e>
                      </m:func>
                    </m:oMath>
                  </m:oMathPara>
                </a14:m>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lvl="0">
                  <a:lnSpc>
                    <a:spcPct val="150000"/>
                  </a:lnSpc>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对于一组参数</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𝑖</m:t>
                        </m:r>
                      </m:sub>
                    </m:sSub>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，我们需要基于</a:t>
                </a:r>
                <a14:m>
                  <m:oMath xmlns:m="http://schemas.openxmlformats.org/officeDocument/2006/math">
                    <m:sSub>
                      <m:sSub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𝑖</m:t>
                        </m:r>
                      </m:sub>
                    </m:sSub>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将模型完整训练一遍才能得到对应于</a:t>
                </a:r>
                <a14:m>
                  <m:oMath xmlns:m="http://schemas.openxmlformats.org/officeDocument/2006/math">
                    <m:sSub>
                      <m:sSubPr>
                        <m:ctrlP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ctrlPr>
                      </m:sSubPr>
                      <m:e>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𝑥</m:t>
                        </m:r>
                      </m:e>
                      <m:sub>
                        <m:r>
                          <a:rPr lang="en-US" altLang="zh-CN" i="1">
                            <a:solidFill>
                              <a:srgbClr val="000000"/>
                            </a:solidFill>
                            <a:latin typeface="Cambria Math" panose="02040503050406030204" pitchFamily="18" charset="0"/>
                            <a:ea typeface="微软雅黑" panose="020B0503020204020204" pitchFamily="34" charset="-122"/>
                            <a:sym typeface="Arial" panose="020B0604020202020204" pitchFamily="34" charset="0"/>
                          </a:rPr>
                          <m:t>𝑖</m:t>
                        </m:r>
                      </m:sub>
                    </m:sSub>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的模型表现。然而这种训练往往是耗时费力的，显然不可能通过枚举法试验全部参数方案找到最优方案，我们可以用</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贝叶斯优化</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来解决这一问题</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71938" y="2114820"/>
                <a:ext cx="8778187" cy="4500078"/>
              </a:xfrm>
              <a:prstGeom prst="rect">
                <a:avLst/>
              </a:prstGeom>
              <a:blipFill>
                <a:blip r:embed="rId3"/>
                <a:stretch>
                  <a:fillRect l="-556" t="-813" r="-625"/>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44D22083-0668-43D2-8D2A-4237B2D53DFF}"/>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Content Placeholder 2">
            <a:extLst>
              <a:ext uri="{FF2B5EF4-FFF2-40B4-BE49-F238E27FC236}">
                <a16:creationId xmlns:a16="http://schemas.microsoft.com/office/drawing/2014/main" id="{78B5885C-0252-4E7B-AE3F-C07F1C49F744}"/>
              </a:ext>
            </a:extLst>
          </p:cNvPr>
          <p:cNvSpPr txBox="1">
            <a:spLocks/>
          </p:cNvSpPr>
          <p:nvPr/>
        </p:nvSpPr>
        <p:spPr bwMode="auto">
          <a:xfrm>
            <a:off x="162560" y="1289811"/>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endParaRPr lang="en-US" altLang="zh-CN" dirty="0">
              <a:solidFill>
                <a:srgbClr val="4F81BD"/>
              </a:solidFill>
              <a:latin typeface="微软雅黑" panose="020B0503020204020204" pitchFamily="34" charset="-122"/>
              <a:ea typeface="微软雅黑" panose="020B0503020204020204" pitchFamily="34" charset="-122"/>
            </a:endParaRPr>
          </a:p>
        </p:txBody>
      </p:sp>
      <p:sp>
        <p:nvSpPr>
          <p:cNvPr id="10" name="Title 1"/>
          <p:cNvSpPr txBox="1">
            <a:spLocks/>
          </p:cNvSpPr>
          <p:nvPr/>
        </p:nvSpPr>
        <p:spPr bwMode="auto">
          <a:xfrm>
            <a:off x="264160" y="486284"/>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E753E532-4A55-4086-A132-5551FACDA4EE}"/>
              </a:ext>
            </a:extLst>
          </p:cNvPr>
          <p:cNvPicPr/>
          <p:nvPr/>
        </p:nvPicPr>
        <p:blipFill rotWithShape="1">
          <a:blip r:embed="rId4"/>
          <a:srcRect t="3029"/>
          <a:stretch/>
        </p:blipFill>
        <p:spPr bwMode="auto">
          <a:xfrm>
            <a:off x="4134679" y="107355"/>
            <a:ext cx="5009322" cy="24817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044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C25900-BF93-4197-833A-A006A2D23F2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5CDE8EB7-6797-404D-973F-E11351D47766}" type="datetime1">
              <a:rPr kumimoji="0" lang="en-US" altLang="zh-CN"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5/20/2021</a:t>
            </a:fld>
            <a:endParaRPr kumimoji="0" lang="en-US" altLang="zh-CN" sz="1200" b="1" i="0" u="none" strike="noStrike" kern="1200" cap="none" spc="0" normalizeH="0" baseline="0" noProof="0" dirty="0">
              <a:ln>
                <a:noFill/>
              </a:ln>
              <a:solidFill>
                <a:srgbClr val="FFFFFF"/>
              </a:solidFill>
              <a:effectLst/>
              <a:uLnTx/>
              <a:uFillTx/>
              <a:latin typeface="Arial"/>
              <a:ea typeface="宋体"/>
              <a:cs typeface="+mn-cs"/>
            </a:endParaRPr>
          </a:p>
        </p:txBody>
      </p:sp>
      <p:sp>
        <p:nvSpPr>
          <p:cNvPr id="12" name="灯片编号占位符 11">
            <a:extLst>
              <a:ext uri="{FF2B5EF4-FFF2-40B4-BE49-F238E27FC236}">
                <a16:creationId xmlns:a16="http://schemas.microsoft.com/office/drawing/2014/main" id="{BAA49011-CCB1-4F3D-BA0C-F3CD35A3C0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fld id="{A8A04E82-56C5-473E-AB74-E41CD95FB2B4}" type="slidenum">
              <a:rPr kumimoji="0" lang="zh-CN" altLang="en-US" sz="1200" b="1" i="0" u="none" strike="noStrike" kern="1200" cap="none" spc="0" normalizeH="0" baseline="0" noProof="0" smtClean="0">
                <a:ln>
                  <a:noFill/>
                </a:ln>
                <a:solidFill>
                  <a:srgbClr val="FFFFFF"/>
                </a:solidFill>
                <a:effectLst/>
                <a:uLnTx/>
                <a:uFillTx/>
                <a:latin typeface="Arial"/>
                <a:ea typeface="宋体"/>
                <a:cs typeface="+mn-cs"/>
              </a:rPr>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t>9</a:t>
            </a:fld>
            <a:endParaRPr kumimoji="0" lang="en-US" altLang="zh-CN" sz="1200" b="1" i="0" u="none" strike="noStrike" kern="1200" cap="none" spc="0" normalizeH="0" baseline="0" noProof="0">
              <a:ln>
                <a:noFill/>
              </a:ln>
              <a:solidFill>
                <a:srgbClr val="FFFFFF"/>
              </a:solidFill>
              <a:effectLst/>
              <a:uLnTx/>
              <a:uFillTx/>
              <a:latin typeface="Arial"/>
              <a:ea typeface="宋体"/>
              <a:cs typeface="+mn-cs"/>
            </a:endParaRPr>
          </a:p>
        </p:txBody>
      </p:sp>
      <mc:AlternateContent xmlns:mc="http://schemas.openxmlformats.org/markup-compatibility/2006">
        <mc:Choice xmlns:a14="http://schemas.microsoft.com/office/drawing/2010/main" Requires="a14">
          <p:sp>
            <p:nvSpPr>
              <p:cNvPr id="5" name="文本框 4"/>
              <p:cNvSpPr txBox="1"/>
              <p:nvPr/>
            </p:nvSpPr>
            <p:spPr>
              <a:xfrm>
                <a:off x="162560" y="2114232"/>
                <a:ext cx="8778187" cy="3867982"/>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考虑到</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非常复杂</a:t>
                </a:r>
                <a:r>
                  <a:rPr lang="zh-CN" altLang="en-US"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难以写出准确表达式或求得导数，将</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视作黑箱，</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仅仅关注其输入和输出</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。基于已有的</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组参数</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2</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可以随机生成</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，进行模型训练，获得各组参数对应的目标函数值</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1</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2</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𝑦</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，贝叶斯优化的思想可以由两个关键步骤来阐述：</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342900" lvl="0" indent="-342900">
                  <a:lnSpc>
                    <a:spcPct val="150000"/>
                  </a:lnSpc>
                  <a:buFont typeface="+mj-lt"/>
                  <a:buAutoNum type="arabicPeriod"/>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基于已观测到的</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𝑛</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个点的输入和输出信息，构造</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原函数</a:t>
                </a:r>
                <a14:m>
                  <m:oMath xmlns:m="http://schemas.openxmlformats.org/officeDocument/2006/math">
                    <m:r>
                      <a:rPr lang="en-US" altLang="zh-CN" i="1" dirty="0" smtClean="0">
                        <a:solidFill>
                          <a:srgbClr val="C00000"/>
                        </a:solidFill>
                        <a:latin typeface="Cambria Math" panose="02040503050406030204" pitchFamily="18" charset="0"/>
                        <a:ea typeface="微软雅黑" panose="020B0503020204020204" pitchFamily="34" charset="-122"/>
                        <a:sym typeface="Arial" panose="020B0604020202020204" pitchFamily="34" charset="0"/>
                      </a:rPr>
                      <m:t>𝑓</m:t>
                    </m:r>
                    <m:r>
                      <a:rPr lang="en-US" altLang="zh-CN" i="1" dirty="0" smtClean="0">
                        <a:solidFill>
                          <a:srgbClr val="C00000"/>
                        </a:solidFill>
                        <a:latin typeface="Cambria Math" panose="02040503050406030204" pitchFamily="18" charset="0"/>
                        <a:ea typeface="微软雅黑" panose="020B0503020204020204" pitchFamily="34" charset="-122"/>
                        <a:sym typeface="Arial" panose="020B0604020202020204" pitchFamily="34" charset="0"/>
                      </a:rPr>
                      <m:t>(</m:t>
                    </m:r>
                    <m:r>
                      <a:rPr lang="en-US" altLang="zh-CN" i="1" dirty="0" smtClean="0">
                        <a:solidFill>
                          <a:srgbClr val="C00000"/>
                        </a:solidFill>
                        <a:latin typeface="Cambria Math" panose="02040503050406030204" pitchFamily="18" charset="0"/>
                        <a:ea typeface="微软雅黑" panose="020B0503020204020204" pitchFamily="34" charset="-122"/>
                        <a:sym typeface="Arial" panose="020B0604020202020204" pitchFamily="34" charset="0"/>
                      </a:rPr>
                      <m:t>𝑥</m:t>
                    </m:r>
                    <m:r>
                      <a:rPr lang="en-US" altLang="zh-CN" i="1" dirty="0" smtClean="0">
                        <a:solidFill>
                          <a:srgbClr val="C00000"/>
                        </a:solidFill>
                        <a:latin typeface="Cambria Math" panose="02040503050406030204" pitchFamily="18" charset="0"/>
                        <a:ea typeface="微软雅黑" panose="020B0503020204020204" pitchFamily="34" charset="-122"/>
                        <a:sym typeface="Arial" panose="020B0604020202020204" pitchFamily="34" charset="0"/>
                      </a:rPr>
                      <m:t>)</m:t>
                    </m:r>
                  </m:oMath>
                </a14:m>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的逼近函数</a:t>
                </a:r>
                <a14:m>
                  <m:oMath xmlns:m="http://schemas.openxmlformats.org/officeDocument/2006/math">
                    <m:bar>
                      <m:barPr>
                        <m:pos m:val="top"/>
                        <m:ctrlP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barPr>
                      <m:e>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e>
                    </m:bar>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endParaRPr kumimoji="0" lang="en-US" altLang="zh-CN"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基于</a:t>
                </a:r>
                <a14:m>
                  <m:oMath xmlns:m="http://schemas.openxmlformats.org/officeDocument/2006/math">
                    <m:bar>
                      <m:barPr>
                        <m:pos m:val="top"/>
                        <m:ctrlP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barPr>
                      <m:e>
                        <m:r>
                          <a:rPr kumimoji="0" lang="en-US" altLang="zh-CN" sz="18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e>
                    </m:bar>
                    <m:r>
                      <a:rPr kumimoji="0" lang="en-US" altLang="zh-CN" sz="18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1800" b="0"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，利用</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一套规则求潜在的最优参数值</a:t>
                </a:r>
                <a14:m>
                  <m:oMath xmlns:m="http://schemas.openxmlformats.org/officeDocument/2006/math">
                    <m:sSup>
                      <m:sSupPr>
                        <m:ctrlP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训练模型计算</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Sup>
                      <m:sSup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sSup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e>
                      <m: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sup>
                    </m:sSup>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更新</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已知点的信息和逼近函数</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通过上述两个步骤的迭代使</a:t>
                </a:r>
                <a14:m>
                  <m:oMath xmlns:m="http://schemas.openxmlformats.org/officeDocument/2006/math">
                    <m:bar>
                      <m:barPr>
                        <m:pos m:val="top"/>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ctrlPr>
                      </m:bar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e>
                    </m:ba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不断逼近</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 </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𝑓</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𝑥</m:t>
                    </m:r>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sym typeface="Arial" panose="020B0604020202020204" pitchFamily="34" charset="0"/>
                      </a:rPr>
                      <m:t>，</m:t>
                    </m:r>
                  </m:oMath>
                </a14:m>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最终利用逼近函数求最优化问题</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62560" y="2114232"/>
                <a:ext cx="8778187" cy="3867982"/>
              </a:xfrm>
              <a:prstGeom prst="rect">
                <a:avLst/>
              </a:prstGeom>
              <a:blipFill>
                <a:blip r:embed="rId2"/>
                <a:stretch>
                  <a:fillRect l="-764"/>
                </a:stretch>
              </a:blipFill>
            </p:spPr>
            <p:txBody>
              <a:bodyPr/>
              <a:lstStyle/>
              <a:p>
                <a:r>
                  <a:rPr lang="zh-CN" altLang="en-US">
                    <a:noFill/>
                  </a:rPr>
                  <a:t> </a:t>
                </a:r>
              </a:p>
            </p:txBody>
          </p:sp>
        </mc:Fallback>
      </mc:AlternateContent>
      <p:sp>
        <p:nvSpPr>
          <p:cNvPr id="7" name="页脚占位符 2">
            <a:extLst>
              <a:ext uri="{FF2B5EF4-FFF2-40B4-BE49-F238E27FC236}">
                <a16:creationId xmlns:a16="http://schemas.microsoft.com/office/drawing/2014/main" id="{7C9EAC11-D787-4F9D-8FA0-2C38FAEE0329}"/>
              </a:ext>
            </a:extLst>
          </p:cNvPr>
          <p:cNvSpPr>
            <a:spLocks noGrp="1"/>
          </p:cNvSpPr>
          <p:nvPr>
            <p:ph type="ftr" sz="quarter" idx="11"/>
          </p:nvPr>
        </p:nvSpPr>
        <p:spPr>
          <a:xfrm>
            <a:off x="3808905" y="19050"/>
            <a:ext cx="4831731" cy="328613"/>
          </a:xfrm>
        </p:spPr>
        <p:txBody>
          <a:bodyPr/>
          <a:lstStyle/>
          <a:p>
            <a:pPr marL="0" marR="0" lvl="0" indent="0" algn="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交通大数据</a:t>
            </a:r>
            <a:r>
              <a:rPr kumimoji="0" lang="en-US" altLang="zh-CN" sz="10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000" b="1" i="0" u="none" strike="noStrike" kern="1200" cap="none" spc="0" normalizeH="0" baseline="0" noProof="0" dirty="0">
                <a:ln>
                  <a:noFill/>
                </a:ln>
                <a:solidFill>
                  <a:srgbClr val="FFFFFF"/>
                </a:solidFill>
                <a:effectLst/>
                <a:uLnTx/>
                <a:uFillTx/>
                <a:latin typeface="Arial"/>
                <a:ea typeface="宋体"/>
                <a:cs typeface="+mn-cs"/>
              </a:rPr>
              <a:t>东南大学 刘志远教授</a:t>
            </a:r>
            <a:endParaRPr kumimoji="0" lang="en-US" altLang="zh-CN" sz="1000" b="1" i="0" u="none" strike="noStrike" kern="1200" cap="none" spc="0" normalizeH="0" baseline="0" noProof="0" dirty="0">
              <a:ln>
                <a:noFill/>
              </a:ln>
              <a:solidFill>
                <a:srgbClr val="FFFFFF"/>
              </a:solidFill>
              <a:effectLst/>
              <a:uLnTx/>
              <a:uFillTx/>
              <a:latin typeface="Arial"/>
              <a:ea typeface="宋体"/>
              <a:cs typeface="+mn-cs"/>
            </a:endParaRPr>
          </a:p>
        </p:txBody>
      </p:sp>
      <p:sp>
        <p:nvSpPr>
          <p:cNvPr id="8" name="文本框 7">
            <a:extLst>
              <a:ext uri="{FF2B5EF4-FFF2-40B4-BE49-F238E27FC236}">
                <a16:creationId xmlns:a16="http://schemas.microsoft.com/office/drawing/2014/main" id="{559B0B76-4830-49DF-A3A6-CDDA97C16462}"/>
              </a:ext>
            </a:extLst>
          </p:cNvPr>
          <p:cNvSpPr txBox="1"/>
          <p:nvPr/>
        </p:nvSpPr>
        <p:spPr>
          <a:xfrm>
            <a:off x="162560" y="5755094"/>
            <a:ext cx="8836386" cy="874407"/>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这种优化思想实际上就是</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代理模型</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surrogate model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或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Metamodel</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）求解优化问题的的思想，这里对代理模型进行简要的介绍</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0" name="Content Placeholder 2">
            <a:extLst>
              <a:ext uri="{FF2B5EF4-FFF2-40B4-BE49-F238E27FC236}">
                <a16:creationId xmlns:a16="http://schemas.microsoft.com/office/drawing/2014/main" id="{78B5885C-0252-4E7B-AE3F-C07F1C49F744}"/>
              </a:ext>
            </a:extLst>
          </p:cNvPr>
          <p:cNvSpPr txBox="1">
            <a:spLocks/>
          </p:cNvSpPr>
          <p:nvPr/>
        </p:nvSpPr>
        <p:spPr bwMode="auto">
          <a:xfrm>
            <a:off x="162560" y="1417468"/>
            <a:ext cx="7290619" cy="6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Times New Roman" panose="02020603050405020304" pitchFamily="18" charset="0"/>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Times New Roman" panose="02020603050405020304" pitchFamily="18" charset="0"/>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Times New Roman" panose="02020603050405020304" pitchFamily="18" charset="0"/>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Times New Roman" panose="02020603050405020304" pitchFamily="18" charset="0"/>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Times New Roman" panose="02020603050405020304" pitchFamily="18" charset="0"/>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a:lnSpc>
                <a:spcPct val="150000"/>
              </a:lnSpc>
            </a:pPr>
            <a:r>
              <a:rPr lang="zh-CN" altLang="en-US" dirty="0">
                <a:solidFill>
                  <a:srgbClr val="4F81BD"/>
                </a:solidFill>
                <a:latin typeface="微软雅黑" panose="020B0503020204020204" pitchFamily="34" charset="-122"/>
                <a:ea typeface="微软雅黑" panose="020B0503020204020204" pitchFamily="34" charset="-122"/>
              </a:rPr>
              <a:t> 贝叶斯优化（</a:t>
            </a:r>
            <a:r>
              <a:rPr lang="en-US" altLang="zh-CN" dirty="0">
                <a:solidFill>
                  <a:srgbClr val="4F81BD"/>
                </a:solidFill>
                <a:latin typeface="微软雅黑" panose="020B0503020204020204" pitchFamily="34" charset="-122"/>
                <a:ea typeface="微软雅黑" panose="020B0503020204020204" pitchFamily="34" charset="-122"/>
              </a:rPr>
              <a:t>Bayesian Optimization</a:t>
            </a:r>
            <a:r>
              <a:rPr lang="zh-CN" altLang="en-US" dirty="0">
                <a:solidFill>
                  <a:srgbClr val="4F81BD"/>
                </a:solidFill>
                <a:latin typeface="微软雅黑" panose="020B0503020204020204" pitchFamily="34" charset="-122"/>
                <a:ea typeface="微软雅黑" panose="020B0503020204020204" pitchFamily="34" charset="-122"/>
              </a:rPr>
              <a:t>）</a:t>
            </a:r>
          </a:p>
        </p:txBody>
      </p:sp>
      <p:sp>
        <p:nvSpPr>
          <p:cNvPr id="11" name="Title 1"/>
          <p:cNvSpPr txBox="1">
            <a:spLocks/>
          </p:cNvSpPr>
          <p:nvPr/>
        </p:nvSpPr>
        <p:spPr bwMode="auto">
          <a:xfrm>
            <a:off x="264160" y="486284"/>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a:lstStyle>
          <a:p>
            <a:pPr defTabSz="914400"/>
            <a:r>
              <a:rPr lang="zh-CN" altLang="en-US" dirty="0">
                <a:latin typeface="微软雅黑" panose="020B0503020204020204" pitchFamily="34" charset="-122"/>
                <a:ea typeface="微软雅黑" panose="020B0503020204020204" pitchFamily="34" charset="-122"/>
              </a:rPr>
              <a:t>超参数优化</a:t>
            </a:r>
            <a:endParaRPr lang="en-AU"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5821443"/>
      </p:ext>
    </p:extLst>
  </p:cSld>
  <p:clrMapOvr>
    <a:masterClrMapping/>
  </p:clrMapOvr>
</p:sld>
</file>

<file path=ppt/theme/theme1.xml><?xml version="1.0" encoding="utf-8"?>
<a:theme xmlns:a="http://schemas.openxmlformats.org/drawingml/2006/main" name="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CAEACE"/>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CAEACE"/>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5630</TotalTime>
  <Words>3119</Words>
  <Application>Microsoft Office PowerPoint</Application>
  <PresentationFormat>全屏显示(4:3)</PresentationFormat>
  <Paragraphs>284</Paragraphs>
  <Slides>30</Slides>
  <Notes>8</Notes>
  <HiddenSlides>0</HiddenSlides>
  <MMClips>0</MMClips>
  <ScaleCrop>false</ScaleCrop>
  <HeadingPairs>
    <vt:vector size="8" baseType="variant">
      <vt:variant>
        <vt:lpstr>已用的字体</vt:lpstr>
      </vt:variant>
      <vt:variant>
        <vt:i4>7</vt:i4>
      </vt:variant>
      <vt:variant>
        <vt:lpstr>主题</vt:lpstr>
      </vt:variant>
      <vt:variant>
        <vt:i4>18</vt:i4>
      </vt:variant>
      <vt:variant>
        <vt:lpstr>嵌入 OLE 服务器</vt:lpstr>
      </vt:variant>
      <vt:variant>
        <vt:i4>1</vt:i4>
      </vt:variant>
      <vt:variant>
        <vt:lpstr>幻灯片标题</vt:lpstr>
      </vt:variant>
      <vt:variant>
        <vt:i4>30</vt:i4>
      </vt:variant>
    </vt:vector>
  </HeadingPairs>
  <TitlesOfParts>
    <vt:vector size="56" baseType="lpstr">
      <vt:lpstr>Arial (Headings)</vt:lpstr>
      <vt:lpstr>等线</vt:lpstr>
      <vt:lpstr>微软雅黑</vt:lpstr>
      <vt:lpstr>Arial</vt:lpstr>
      <vt:lpstr>Cambria Math</vt:lpstr>
      <vt:lpstr>Times New Roman</vt:lpstr>
      <vt:lpstr>Wingdings</vt:lpstr>
      <vt:lpstr>Clarity</vt:lpstr>
      <vt:lpstr>1_Clarity</vt:lpstr>
      <vt:lpstr>2_Clarity</vt:lpstr>
      <vt:lpstr>3_Clarity</vt:lpstr>
      <vt:lpstr>4_Clarity</vt:lpstr>
      <vt:lpstr>5_Clarity</vt:lpstr>
      <vt:lpstr>6_Clarity</vt:lpstr>
      <vt:lpstr>7_Clarity</vt:lpstr>
      <vt:lpstr>8_Clarity</vt:lpstr>
      <vt:lpstr>9_Clarity</vt:lpstr>
      <vt:lpstr>10_Clarity</vt:lpstr>
      <vt:lpstr>11_Clarity</vt:lpstr>
      <vt:lpstr>12_Clarity</vt:lpstr>
      <vt:lpstr>13_Clarity</vt:lpstr>
      <vt:lpstr>14_Clarity</vt:lpstr>
      <vt:lpstr>15_Clarity</vt:lpstr>
      <vt:lpstr>16_Clarity</vt:lpstr>
      <vt:lpstr>17_Clarity</vt:lpstr>
      <vt:lpstr>Equation</vt:lpstr>
      <vt:lpstr>PowerPoint 演示文稿</vt:lpstr>
      <vt:lpstr>超参数优化</vt:lpstr>
      <vt:lpstr>超参数优化</vt:lpstr>
      <vt:lpstr>超参数优化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 Huang</dc:creator>
  <cp:lastModifiedBy>l zy</cp:lastModifiedBy>
  <cp:revision>913</cp:revision>
  <dcterms:created xsi:type="dcterms:W3CDTF">2016-02-16T07:55:59Z</dcterms:created>
  <dcterms:modified xsi:type="dcterms:W3CDTF">2021-05-20T12:19:21Z</dcterms:modified>
</cp:coreProperties>
</file>